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301" r:id="rId6"/>
    <p:sldId id="284" r:id="rId7"/>
    <p:sldId id="285" r:id="rId8"/>
    <p:sldId id="286" r:id="rId9"/>
    <p:sldId id="287" r:id="rId10"/>
    <p:sldId id="289" r:id="rId11"/>
    <p:sldId id="290" r:id="rId12"/>
    <p:sldId id="292" r:id="rId13"/>
    <p:sldId id="298" r:id="rId14"/>
    <p:sldId id="300" r:id="rId15"/>
    <p:sldId id="297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7"/>
      <p:bold r:id="rId18"/>
    </p:embeddedFont>
    <p:embeddedFont>
      <p:font typeface="Arimo" panose="02010600030101010101" charset="0"/>
      <p:regular r:id="rId19"/>
    </p:embeddedFont>
    <p:embeddedFont>
      <p:font typeface="Evolventa Bold" panose="02010600030101010101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4622" autoAdjust="0"/>
  </p:normalViewPr>
  <p:slideViewPr>
    <p:cSldViewPr>
      <p:cViewPr varScale="1">
        <p:scale>
          <a:sx n="68" d="100"/>
          <a:sy n="68" d="100"/>
        </p:scale>
        <p:origin x="68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8194" y="109782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3240" y="93960"/>
            <a:ext cx="3639600" cy="10017000"/>
          </a:xfrm>
          <a:custGeom>
            <a:avLst/>
            <a:gdLst/>
            <a:ahLst/>
            <a:cxnLst/>
            <a:rect l="l" t="t" r="r" b="b"/>
            <a:pathLst>
              <a:path w="3639600" h="10017000">
                <a:moveTo>
                  <a:pt x="0" y="0"/>
                </a:moveTo>
                <a:lnTo>
                  <a:pt x="3639600" y="0"/>
                </a:lnTo>
                <a:lnTo>
                  <a:pt x="3639600" y="10017000"/>
                </a:lnTo>
                <a:lnTo>
                  <a:pt x="0" y="10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928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9320" y="775980"/>
            <a:ext cx="2957040" cy="8558460"/>
            <a:chOff x="0" y="0"/>
            <a:chExt cx="3942720" cy="11411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2715" cy="11411204"/>
            </a:xfrm>
            <a:custGeom>
              <a:avLst/>
              <a:gdLst/>
              <a:ahLst/>
              <a:cxnLst/>
              <a:rect l="l" t="t" r="r" b="b"/>
              <a:pathLst>
                <a:path w="3942715" h="11411204">
                  <a:moveTo>
                    <a:pt x="101473" y="0"/>
                  </a:moveTo>
                  <a:lnTo>
                    <a:pt x="3841242" y="0"/>
                  </a:lnTo>
                  <a:cubicBezTo>
                    <a:pt x="3897249" y="0"/>
                    <a:pt x="3942715" y="45466"/>
                    <a:pt x="3942715" y="101473"/>
                  </a:cubicBezTo>
                  <a:lnTo>
                    <a:pt x="3942715" y="11309731"/>
                  </a:lnTo>
                  <a:cubicBezTo>
                    <a:pt x="3942715" y="11365738"/>
                    <a:pt x="3897249" y="11411204"/>
                    <a:pt x="3841242" y="11411204"/>
                  </a:cubicBezTo>
                  <a:lnTo>
                    <a:pt x="101473" y="11411204"/>
                  </a:lnTo>
                  <a:cubicBezTo>
                    <a:pt x="45466" y="11411204"/>
                    <a:pt x="0" y="11365738"/>
                    <a:pt x="0" y="11309731"/>
                  </a:cubicBezTo>
                  <a:lnTo>
                    <a:pt x="0" y="101473"/>
                  </a:lnTo>
                  <a:cubicBezTo>
                    <a:pt x="0" y="45466"/>
                    <a:pt x="45466" y="0"/>
                    <a:pt x="101473" y="0"/>
                  </a:cubicBezTo>
                  <a:moveTo>
                    <a:pt x="101473" y="203073"/>
                  </a:moveTo>
                  <a:lnTo>
                    <a:pt x="101473" y="101473"/>
                  </a:lnTo>
                  <a:lnTo>
                    <a:pt x="202946" y="101473"/>
                  </a:lnTo>
                  <a:lnTo>
                    <a:pt x="202946" y="11309731"/>
                  </a:lnTo>
                  <a:lnTo>
                    <a:pt x="101473" y="11309731"/>
                  </a:lnTo>
                  <a:lnTo>
                    <a:pt x="101473" y="11208258"/>
                  </a:lnTo>
                  <a:lnTo>
                    <a:pt x="3841242" y="11208258"/>
                  </a:lnTo>
                  <a:lnTo>
                    <a:pt x="3841242" y="11309731"/>
                  </a:lnTo>
                  <a:lnTo>
                    <a:pt x="3739769" y="11309731"/>
                  </a:lnTo>
                  <a:lnTo>
                    <a:pt x="3739769" y="101473"/>
                  </a:lnTo>
                  <a:lnTo>
                    <a:pt x="3841242" y="101473"/>
                  </a:lnTo>
                  <a:lnTo>
                    <a:pt x="3841242" y="202946"/>
                  </a:lnTo>
                  <a:lnTo>
                    <a:pt x="101473" y="20294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28620" y="47520"/>
            <a:ext cx="3736260" cy="10141740"/>
          </a:xfrm>
          <a:custGeom>
            <a:avLst/>
            <a:gdLst/>
            <a:ahLst/>
            <a:cxnLst/>
            <a:rect l="l" t="t" r="r" b="b"/>
            <a:pathLst>
              <a:path w="3736260" h="10141740">
                <a:moveTo>
                  <a:pt x="0" y="0"/>
                </a:moveTo>
                <a:lnTo>
                  <a:pt x="3736260" y="0"/>
                </a:lnTo>
                <a:lnTo>
                  <a:pt x="3736260" y="10141740"/>
                </a:lnTo>
                <a:lnTo>
                  <a:pt x="0" y="1014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" b="-86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Freeform 10"/>
          <p:cNvSpPr/>
          <p:nvPr/>
        </p:nvSpPr>
        <p:spPr>
          <a:xfrm>
            <a:off x="1391580" y="1338660"/>
            <a:ext cx="976860" cy="1191780"/>
          </a:xfrm>
          <a:custGeom>
            <a:avLst/>
            <a:gdLst/>
            <a:ahLst/>
            <a:cxnLst/>
            <a:rect l="l" t="t" r="r" b="b"/>
            <a:pathLst>
              <a:path w="976860" h="1191780">
                <a:moveTo>
                  <a:pt x="0" y="0"/>
                </a:moveTo>
                <a:lnTo>
                  <a:pt x="976860" y="0"/>
                </a:lnTo>
                <a:lnTo>
                  <a:pt x="976860" y="1191780"/>
                </a:lnTo>
                <a:lnTo>
                  <a:pt x="0" y="1191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0" b="-9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8149" y="6174349"/>
            <a:ext cx="2412180" cy="18900"/>
            <a:chOff x="0" y="0"/>
            <a:chExt cx="3216240" cy="25200"/>
          </a:xfrm>
        </p:grpSpPr>
        <p:sp>
          <p:nvSpPr>
            <p:cNvPr id="12" name="Freeform 12"/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97920" y="1178820"/>
            <a:ext cx="1773900" cy="1683180"/>
          </a:xfrm>
          <a:custGeom>
            <a:avLst/>
            <a:gdLst/>
            <a:ahLst/>
            <a:cxnLst/>
            <a:rect l="l" t="t" r="r" b="b"/>
            <a:pathLst>
              <a:path w="1773900" h="1683180">
                <a:moveTo>
                  <a:pt x="0" y="0"/>
                </a:moveTo>
                <a:lnTo>
                  <a:pt x="1773900" y="0"/>
                </a:lnTo>
                <a:lnTo>
                  <a:pt x="1773900" y="1683180"/>
                </a:lnTo>
                <a:lnTo>
                  <a:pt x="0" y="1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" r="-2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" b="-2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2459" y="3715231"/>
            <a:ext cx="3795603" cy="217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sz="1995" dirty="0" err="1">
                <a:solidFill>
                  <a:srgbClr val="FFFFFF"/>
                </a:solidFill>
                <a:ea typeface="Arimo"/>
              </a:rPr>
              <a:t>中国石油大学（华东</a:t>
            </a:r>
            <a:r>
              <a:rPr lang="en-US" sz="1995" dirty="0">
                <a:solidFill>
                  <a:srgbClr val="FFFFFF"/>
                </a:solidFill>
                <a:ea typeface="Arimo"/>
              </a:rPr>
              <a:t>）</a:t>
            </a:r>
          </a:p>
          <a:p>
            <a:pPr>
              <a:lnSpc>
                <a:spcPct val="2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Arimo"/>
                <a:ea typeface="Arimo"/>
              </a:rPr>
              <a:t>计算机操作系统</a:t>
            </a:r>
            <a:endParaRPr lang="en-US" altLang="zh-CN" sz="2000" dirty="0">
              <a:solidFill>
                <a:srgbClr val="FFFFFF"/>
              </a:solidFill>
              <a:latin typeface="Arimo"/>
              <a:ea typeface="Arimo"/>
            </a:endParaRPr>
          </a:p>
          <a:p>
            <a:pPr algn="l">
              <a:lnSpc>
                <a:spcPct val="250000"/>
              </a:lnSpc>
            </a:pPr>
            <a:r>
              <a:rPr lang="zh-CN" altLang="en-US" sz="1995" dirty="0">
                <a:solidFill>
                  <a:srgbClr val="FFFFFF"/>
                </a:solidFill>
                <a:ea typeface="Arimo"/>
              </a:rPr>
              <a:t>学期作业</a:t>
            </a:r>
            <a:endParaRPr lang="en-US" sz="1995" dirty="0">
              <a:solidFill>
                <a:srgbClr val="FFFFFF"/>
              </a:solidFill>
              <a:ea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2900" y="6355313"/>
            <a:ext cx="2770639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88"/>
              </a:lnSpc>
            </a:pPr>
            <a:r>
              <a:rPr lang="zh-CN" altLang="en-US" sz="2400" spc="-1" dirty="0">
                <a:solidFill>
                  <a:srgbClr val="FFFFFF"/>
                </a:solidFill>
                <a:ea typeface="Arimo"/>
              </a:rPr>
              <a:t>计算</a:t>
            </a:r>
            <a:r>
              <a:rPr lang="en-US" altLang="zh-CN" sz="2400" spc="-1" dirty="0">
                <a:solidFill>
                  <a:srgbClr val="FFFFFF"/>
                </a:solidFill>
                <a:ea typeface="Arimo"/>
              </a:rPr>
              <a:t>2101</a:t>
            </a:r>
          </a:p>
          <a:p>
            <a:pPr algn="l">
              <a:lnSpc>
                <a:spcPts val="4588"/>
              </a:lnSpc>
            </a:pPr>
            <a:r>
              <a:rPr lang="en-US" sz="2400" spc="-1" dirty="0" err="1">
                <a:solidFill>
                  <a:srgbClr val="FFFFFF"/>
                </a:solidFill>
                <a:ea typeface="Arimo"/>
              </a:rPr>
              <a:t>许祖耀</a:t>
            </a:r>
            <a:endParaRPr lang="en-US" sz="2400" spc="-1" dirty="0">
              <a:solidFill>
                <a:srgbClr val="FFFFFF"/>
              </a:solidFill>
              <a:ea typeface="Arimo"/>
            </a:endParaRPr>
          </a:p>
          <a:p>
            <a:pPr algn="l">
              <a:lnSpc>
                <a:spcPts val="4588"/>
              </a:lnSpc>
            </a:pPr>
            <a:r>
              <a:rPr lang="en-US" sz="2400" spc="-1" dirty="0">
                <a:solidFill>
                  <a:srgbClr val="FFFFFF"/>
                </a:solidFill>
                <a:ea typeface="Arimo"/>
              </a:rPr>
              <a:t>2107010120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240234" y="2335490"/>
            <a:ext cx="9874440" cy="3630960"/>
            <a:chOff x="0" y="0"/>
            <a:chExt cx="13165920" cy="48412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65835" cy="4841240"/>
            </a:xfrm>
            <a:custGeom>
              <a:avLst/>
              <a:gdLst/>
              <a:ahLst/>
              <a:cxnLst/>
              <a:rect l="l" t="t" r="r" b="b"/>
              <a:pathLst>
                <a:path w="13165835" h="4841240">
                  <a:moveTo>
                    <a:pt x="12573" y="0"/>
                  </a:moveTo>
                  <a:lnTo>
                    <a:pt x="13153262" y="0"/>
                  </a:lnTo>
                  <a:cubicBezTo>
                    <a:pt x="13160248" y="0"/>
                    <a:pt x="13165835" y="5588"/>
                    <a:pt x="13165835" y="12573"/>
                  </a:cubicBezTo>
                  <a:lnTo>
                    <a:pt x="13165835" y="4828667"/>
                  </a:lnTo>
                  <a:cubicBezTo>
                    <a:pt x="13165835" y="4835652"/>
                    <a:pt x="13160248" y="4841240"/>
                    <a:pt x="13153262" y="4841240"/>
                  </a:cubicBezTo>
                  <a:lnTo>
                    <a:pt x="12573" y="4841240"/>
                  </a:lnTo>
                  <a:cubicBezTo>
                    <a:pt x="5588" y="4841240"/>
                    <a:pt x="0" y="4835652"/>
                    <a:pt x="0" y="4828667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4828667"/>
                  </a:lnTo>
                  <a:lnTo>
                    <a:pt x="12573" y="4828667"/>
                  </a:lnTo>
                  <a:lnTo>
                    <a:pt x="12573" y="4816094"/>
                  </a:lnTo>
                  <a:lnTo>
                    <a:pt x="13153262" y="4816094"/>
                  </a:lnTo>
                  <a:lnTo>
                    <a:pt x="13153262" y="4828667"/>
                  </a:lnTo>
                  <a:lnTo>
                    <a:pt x="13140689" y="4828667"/>
                  </a:lnTo>
                  <a:lnTo>
                    <a:pt x="13140689" y="12573"/>
                  </a:lnTo>
                  <a:lnTo>
                    <a:pt x="13153262" y="12573"/>
                  </a:lnTo>
                  <a:lnTo>
                    <a:pt x="13153262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2126024" y="3855594"/>
            <a:ext cx="600696" cy="377472"/>
            <a:chOff x="0" y="0"/>
            <a:chExt cx="2669760" cy="265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69794" cy="2650998"/>
            </a:xfrm>
            <a:custGeom>
              <a:avLst/>
              <a:gdLst/>
              <a:ahLst/>
              <a:cxnLst/>
              <a:rect l="l" t="t" r="r" b="b"/>
              <a:pathLst>
                <a:path w="2669794" h="2650998">
                  <a:moveTo>
                    <a:pt x="0" y="0"/>
                  </a:moveTo>
                  <a:lnTo>
                    <a:pt x="2669794" y="0"/>
                  </a:lnTo>
                  <a:lnTo>
                    <a:pt x="2669794" y="2650998"/>
                  </a:lnTo>
                  <a:lnTo>
                    <a:pt x="0" y="2650998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403158" y="1990932"/>
            <a:ext cx="2531042" cy="719280"/>
            <a:chOff x="0" y="0"/>
            <a:chExt cx="7302052" cy="9590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52C154-4E46-C78A-5D53-C952F2D903CB}"/>
              </a:ext>
            </a:extLst>
          </p:cNvPr>
          <p:cNvGrpSpPr/>
          <p:nvPr/>
        </p:nvGrpSpPr>
        <p:grpSpPr>
          <a:xfrm>
            <a:off x="3825114" y="276485"/>
            <a:ext cx="4526656" cy="1053141"/>
            <a:chOff x="3616763" y="-7902998"/>
            <a:chExt cx="4526656" cy="1053141"/>
          </a:xfrm>
        </p:grpSpPr>
        <p:sp>
          <p:nvSpPr>
            <p:cNvPr id="26" name="Freeform 26"/>
            <p:cNvSpPr/>
            <p:nvPr/>
          </p:nvSpPr>
          <p:spPr>
            <a:xfrm>
              <a:off x="3616763" y="-7898862"/>
              <a:ext cx="943921" cy="1049005"/>
            </a:xfrm>
            <a:custGeom>
              <a:avLst/>
              <a:gdLst/>
              <a:ahLst/>
              <a:cxnLst/>
              <a:rect l="l" t="t" r="r" b="b"/>
              <a:pathLst>
                <a:path w="1040257" h="1178185">
                  <a:moveTo>
                    <a:pt x="0" y="0"/>
                  </a:moveTo>
                  <a:lnTo>
                    <a:pt x="1040257" y="0"/>
                  </a:lnTo>
                  <a:lnTo>
                    <a:pt x="1040257" y="1178185"/>
                  </a:lnTo>
                  <a:lnTo>
                    <a:pt x="0" y="1178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2" r="-22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4667256" y="-7902998"/>
              <a:ext cx="3476163" cy="104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400" dirty="0" err="1">
                  <a:solidFill>
                    <a:srgbClr val="FFFFFF"/>
                  </a:solidFill>
                  <a:ea typeface="Arial"/>
                </a:rPr>
                <a:t>青岛软件学院</a:t>
              </a:r>
              <a:endParaRPr lang="en-US" sz="2400" dirty="0">
                <a:solidFill>
                  <a:srgbClr val="FFFFFF"/>
                </a:solidFill>
                <a:ea typeface="Arial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400" spc="-1" dirty="0" err="1">
                  <a:solidFill>
                    <a:srgbClr val="FFFFFF"/>
                  </a:solidFill>
                  <a:ea typeface="Arial"/>
                </a:rPr>
                <a:t>计算机科学与技术学院</a:t>
              </a:r>
              <a:endParaRPr lang="en-US" sz="2400" spc="-1" dirty="0">
                <a:solidFill>
                  <a:srgbClr val="FFFFFF"/>
                </a:solidFill>
                <a:ea typeface="Arial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683158" y="1790910"/>
            <a:ext cx="4200704" cy="14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4000" dirty="0">
                <a:solidFill>
                  <a:srgbClr val="FFFFFF"/>
                </a:solidFill>
                <a:ea typeface="Arial"/>
              </a:rPr>
              <a:t>计算</a:t>
            </a:r>
            <a:r>
              <a:rPr lang="en-US" sz="4000" dirty="0">
                <a:solidFill>
                  <a:srgbClr val="FFFFFF"/>
                </a:solidFill>
                <a:ea typeface="Arial"/>
              </a:rPr>
              <a:t>21</a:t>
            </a:r>
            <a:r>
              <a:rPr lang="zh-CN" altLang="en-US" sz="4000" dirty="0">
                <a:solidFill>
                  <a:srgbClr val="FFFFFF"/>
                </a:solidFill>
                <a:ea typeface="Arial"/>
              </a:rPr>
              <a:t>级</a:t>
            </a:r>
            <a:endParaRPr lang="en-US" altLang="zh-CN" sz="4000" dirty="0">
              <a:solidFill>
                <a:srgbClr val="FFFFFF"/>
              </a:solidFill>
              <a:ea typeface="Arial"/>
            </a:endParaRPr>
          </a:p>
          <a:p>
            <a:pPr algn="l">
              <a:lnSpc>
                <a:spcPct val="125000"/>
              </a:lnSpc>
            </a:pPr>
            <a:r>
              <a:rPr lang="zh-CN" altLang="en-US" sz="4000" dirty="0">
                <a:solidFill>
                  <a:srgbClr val="FFFFFF"/>
                </a:solidFill>
                <a:ea typeface="Arial"/>
              </a:rPr>
              <a:t>操作系统内核分享</a:t>
            </a:r>
            <a:endParaRPr lang="en-US" sz="4000" dirty="0">
              <a:solidFill>
                <a:srgbClr val="FFFFFF"/>
              </a:solidFill>
              <a:ea typeface="Arial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1140" y="8585303"/>
            <a:ext cx="2847780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400" spc="-1" dirty="0">
                <a:solidFill>
                  <a:srgbClr val="FFFFFF"/>
                </a:solidFill>
                <a:latin typeface="Arimo"/>
              </a:rPr>
              <a:t>2024/06/04</a:t>
            </a:r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29F5C75B-C261-1756-985C-3B5357BFE3FE}"/>
              </a:ext>
            </a:extLst>
          </p:cNvPr>
          <p:cNvGrpSpPr/>
          <p:nvPr/>
        </p:nvGrpSpPr>
        <p:grpSpPr>
          <a:xfrm>
            <a:off x="11963400" y="4450130"/>
            <a:ext cx="4137858" cy="1905308"/>
            <a:chOff x="0" y="0"/>
            <a:chExt cx="7302052" cy="959040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03A3FA7-D4E6-BFA9-DAE6-A93EE3E5D125}"/>
                </a:ext>
              </a:extLst>
            </p:cNvPr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565158" y="4925005"/>
            <a:ext cx="7240060" cy="1439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08"/>
              </a:lnSpc>
            </a:pPr>
            <a:r>
              <a:rPr lang="en-US" altLang="zh-CN" sz="14400" dirty="0" err="1">
                <a:solidFill>
                  <a:srgbClr val="FFFFFF"/>
                </a:solidFill>
                <a:ea typeface="Arial"/>
              </a:rPr>
              <a:t>Ource</a:t>
            </a:r>
            <a:r>
              <a:rPr lang="en-US" altLang="zh-CN" sz="14400" dirty="0">
                <a:solidFill>
                  <a:srgbClr val="FFFFFF"/>
                </a:solidFill>
                <a:ea typeface="Arial"/>
              </a:rPr>
              <a:t> OS</a:t>
            </a:r>
            <a:endParaRPr lang="en-US" sz="14400" dirty="0">
              <a:solidFill>
                <a:srgbClr val="FFFFFF"/>
              </a:solidFill>
              <a:ea typeface="Arial"/>
            </a:endParaRPr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64A13EF5-A0E0-6AEC-15CD-AD8A51D53752}"/>
              </a:ext>
            </a:extLst>
          </p:cNvPr>
          <p:cNvGrpSpPr/>
          <p:nvPr/>
        </p:nvGrpSpPr>
        <p:grpSpPr>
          <a:xfrm>
            <a:off x="686553" y="3693417"/>
            <a:ext cx="2412180" cy="18900"/>
            <a:chOff x="0" y="0"/>
            <a:chExt cx="3216240" cy="252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50F13974-6A64-1C0C-F80B-5A29A98C0F6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63F1E110-8276-BC47-C766-89B785E14D7B}"/>
              </a:ext>
            </a:extLst>
          </p:cNvPr>
          <p:cNvGrpSpPr/>
          <p:nvPr/>
        </p:nvGrpSpPr>
        <p:grpSpPr>
          <a:xfrm>
            <a:off x="670583" y="8281398"/>
            <a:ext cx="2412180" cy="18900"/>
            <a:chOff x="0" y="0"/>
            <a:chExt cx="3216240" cy="25200"/>
          </a:xfrm>
        </p:grpSpPr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37827382-CEF9-F029-11DF-48E73BB1C8D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318384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1B45C938-CAA4-BF8C-46BC-4C4B42CE261A}"/>
              </a:ext>
            </a:extLst>
          </p:cNvPr>
          <p:cNvSpPr txBox="1"/>
          <p:nvPr/>
        </p:nvSpPr>
        <p:spPr>
          <a:xfrm>
            <a:off x="1558394" y="2760495"/>
            <a:ext cx="8686800" cy="5082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计算机加电启动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3200" b="1" dirty="0">
                <a:solidFill>
                  <a:srgbClr val="09234F"/>
                </a:solidFill>
                <a:latin typeface="Arimo"/>
                <a:ea typeface="Arimo"/>
              </a:rPr>
              <a:t>BIOS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检测并执行</a:t>
            </a:r>
            <a:r>
              <a:rPr lang="en-US" altLang="zh-CN" sz="3200" b="1" dirty="0">
                <a:solidFill>
                  <a:srgbClr val="09234F"/>
                </a:solidFill>
                <a:latin typeface="Arimo"/>
                <a:ea typeface="Arimo"/>
              </a:rPr>
              <a:t>ipl10.nas(IPL)</a:t>
            </a: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3200" b="1" dirty="0" err="1">
                <a:solidFill>
                  <a:srgbClr val="09234F"/>
                </a:solidFill>
                <a:latin typeface="Arimo"/>
                <a:ea typeface="Arimo"/>
              </a:rPr>
              <a:t>asmhead.nas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检测硬件，初始化内核环境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sz="3200" b="1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内核主程序启动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sz="3200" b="1" dirty="0" err="1">
                <a:solidFill>
                  <a:srgbClr val="09234F"/>
                </a:solidFill>
                <a:latin typeface="Arimo"/>
                <a:ea typeface="Arimo"/>
              </a:rPr>
              <a:t>console.c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命令接口启动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循环执行用户命令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断电关机</a:t>
            </a:r>
            <a:endParaRPr lang="en-US" sz="32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09068" y="1133460"/>
            <a:ext cx="4982663" cy="1098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5400" b="1" dirty="0">
                <a:solidFill>
                  <a:srgbClr val="09234F"/>
                </a:solidFill>
                <a:latin typeface="Arimo"/>
                <a:ea typeface="Arimo"/>
              </a:rPr>
              <a:t>整体工作流程</a:t>
            </a:r>
            <a:endParaRPr lang="en-US" sz="5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4EDADF-5179-B3C3-AF6D-3EA1A4D2B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601" y="27293"/>
            <a:ext cx="5449046" cy="1023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069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318384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489828" y="1495867"/>
            <a:ext cx="11635332" cy="89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内核核心主程序</a:t>
            </a:r>
            <a:r>
              <a:rPr lang="en-US" altLang="zh-CN" sz="4400" b="1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工作流程</a:t>
            </a:r>
            <a:endParaRPr lang="en-US" sz="4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2886B5-20B0-CBE7-3B6B-E62D6B5B6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6406" y="104383"/>
            <a:ext cx="7520532" cy="10078233"/>
          </a:xfrm>
          <a:prstGeom prst="rect">
            <a:avLst/>
          </a:prstGeom>
        </p:spPr>
      </p:pic>
      <p:sp>
        <p:nvSpPr>
          <p:cNvPr id="12" name="TextBox 30">
            <a:extLst>
              <a:ext uri="{FF2B5EF4-FFF2-40B4-BE49-F238E27FC236}">
                <a16:creationId xmlns:a16="http://schemas.microsoft.com/office/drawing/2014/main" id="{F6918CFE-FDAE-25B9-5B83-DDA00423AEC4}"/>
              </a:ext>
            </a:extLst>
          </p:cNvPr>
          <p:cNvSpPr txBox="1"/>
          <p:nvPr/>
        </p:nvSpPr>
        <p:spPr>
          <a:xfrm>
            <a:off x="1103394" y="2935503"/>
            <a:ext cx="8534400" cy="5910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读取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BOOTINFO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（记录硬件信息的结构体）。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初始化消息缓冲区、内存分区、命令接口进程。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PIT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GDT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IDT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、键盘、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PIC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开中断。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对内存进行读写测试。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初始化屏幕、绘制窗口。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for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循环待机处理用户命令。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sz="32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7939567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重要数据结构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04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2873041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>
                <a:solidFill>
                  <a:srgbClr val="F2F2F2"/>
                </a:solidFill>
                <a:ea typeface="Arial"/>
              </a:rPr>
              <a:t>运行测试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05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51042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318384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489828" y="1495867"/>
            <a:ext cx="11635332" cy="894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内核核心主程序</a:t>
            </a:r>
            <a:r>
              <a:rPr lang="en-US" altLang="zh-CN" sz="4400" b="1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zh-CN" altLang="en-US" sz="4400" b="1" dirty="0">
                <a:solidFill>
                  <a:srgbClr val="09234F"/>
                </a:solidFill>
                <a:latin typeface="Arimo"/>
                <a:ea typeface="Arimo"/>
              </a:rPr>
              <a:t>工作流程</a:t>
            </a:r>
            <a:endParaRPr lang="en-US" sz="4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2886B5-20B0-CBE7-3B6B-E62D6B5B6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6406" y="104383"/>
            <a:ext cx="7520532" cy="10078233"/>
          </a:xfrm>
          <a:prstGeom prst="rect">
            <a:avLst/>
          </a:prstGeom>
        </p:spPr>
      </p:pic>
      <p:sp>
        <p:nvSpPr>
          <p:cNvPr id="12" name="TextBox 30">
            <a:extLst>
              <a:ext uri="{FF2B5EF4-FFF2-40B4-BE49-F238E27FC236}">
                <a16:creationId xmlns:a16="http://schemas.microsoft.com/office/drawing/2014/main" id="{F6918CFE-FDAE-25B9-5B83-DDA00423AEC4}"/>
              </a:ext>
            </a:extLst>
          </p:cNvPr>
          <p:cNvSpPr txBox="1"/>
          <p:nvPr/>
        </p:nvSpPr>
        <p:spPr>
          <a:xfrm>
            <a:off x="1103394" y="2935503"/>
            <a:ext cx="8534400" cy="5910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读取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BOOTINFO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（记录硬件信息的结构体）。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初始化消息缓冲区、内存分区、命令接口进程。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初始化计时器、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GDT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IDT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、键盘、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PIC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开中断。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对内存进行读写测试。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初始化屏幕、绘制窗口。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for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循环待机处理用户命令。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977934" lvl="1" indent="-742950" algn="l">
              <a:lnSpc>
                <a:spcPct val="150000"/>
              </a:lnSpc>
              <a:buAutoNum type="arabicPeriod"/>
            </a:pPr>
            <a:endParaRPr lang="en-US" sz="32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5185082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8194" y="109782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3240" y="93960"/>
            <a:ext cx="3639600" cy="10017000"/>
          </a:xfrm>
          <a:custGeom>
            <a:avLst/>
            <a:gdLst/>
            <a:ahLst/>
            <a:cxnLst/>
            <a:rect l="l" t="t" r="r" b="b"/>
            <a:pathLst>
              <a:path w="3639600" h="10017000">
                <a:moveTo>
                  <a:pt x="0" y="0"/>
                </a:moveTo>
                <a:lnTo>
                  <a:pt x="3639600" y="0"/>
                </a:lnTo>
                <a:lnTo>
                  <a:pt x="3639600" y="10017000"/>
                </a:lnTo>
                <a:lnTo>
                  <a:pt x="0" y="10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928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9320" y="775980"/>
            <a:ext cx="2957040" cy="8558460"/>
            <a:chOff x="0" y="0"/>
            <a:chExt cx="3942720" cy="11411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2715" cy="11411204"/>
            </a:xfrm>
            <a:custGeom>
              <a:avLst/>
              <a:gdLst/>
              <a:ahLst/>
              <a:cxnLst/>
              <a:rect l="l" t="t" r="r" b="b"/>
              <a:pathLst>
                <a:path w="3942715" h="11411204">
                  <a:moveTo>
                    <a:pt x="101473" y="0"/>
                  </a:moveTo>
                  <a:lnTo>
                    <a:pt x="3841242" y="0"/>
                  </a:lnTo>
                  <a:cubicBezTo>
                    <a:pt x="3897249" y="0"/>
                    <a:pt x="3942715" y="45466"/>
                    <a:pt x="3942715" y="101473"/>
                  </a:cubicBezTo>
                  <a:lnTo>
                    <a:pt x="3942715" y="11309731"/>
                  </a:lnTo>
                  <a:cubicBezTo>
                    <a:pt x="3942715" y="11365738"/>
                    <a:pt x="3897249" y="11411204"/>
                    <a:pt x="3841242" y="11411204"/>
                  </a:cubicBezTo>
                  <a:lnTo>
                    <a:pt x="101473" y="11411204"/>
                  </a:lnTo>
                  <a:cubicBezTo>
                    <a:pt x="45466" y="11411204"/>
                    <a:pt x="0" y="11365738"/>
                    <a:pt x="0" y="11309731"/>
                  </a:cubicBezTo>
                  <a:lnTo>
                    <a:pt x="0" y="101473"/>
                  </a:lnTo>
                  <a:cubicBezTo>
                    <a:pt x="0" y="45466"/>
                    <a:pt x="45466" y="0"/>
                    <a:pt x="101473" y="0"/>
                  </a:cubicBezTo>
                  <a:moveTo>
                    <a:pt x="101473" y="203073"/>
                  </a:moveTo>
                  <a:lnTo>
                    <a:pt x="101473" y="101473"/>
                  </a:lnTo>
                  <a:lnTo>
                    <a:pt x="202946" y="101473"/>
                  </a:lnTo>
                  <a:lnTo>
                    <a:pt x="202946" y="11309731"/>
                  </a:lnTo>
                  <a:lnTo>
                    <a:pt x="101473" y="11309731"/>
                  </a:lnTo>
                  <a:lnTo>
                    <a:pt x="101473" y="11208258"/>
                  </a:lnTo>
                  <a:lnTo>
                    <a:pt x="3841242" y="11208258"/>
                  </a:lnTo>
                  <a:lnTo>
                    <a:pt x="3841242" y="11309731"/>
                  </a:lnTo>
                  <a:lnTo>
                    <a:pt x="3739769" y="11309731"/>
                  </a:lnTo>
                  <a:lnTo>
                    <a:pt x="3739769" y="101473"/>
                  </a:lnTo>
                  <a:lnTo>
                    <a:pt x="3841242" y="101473"/>
                  </a:lnTo>
                  <a:lnTo>
                    <a:pt x="3841242" y="202946"/>
                  </a:lnTo>
                  <a:lnTo>
                    <a:pt x="101473" y="202946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28620" y="47520"/>
            <a:ext cx="3736260" cy="10141740"/>
          </a:xfrm>
          <a:custGeom>
            <a:avLst/>
            <a:gdLst/>
            <a:ahLst/>
            <a:cxnLst/>
            <a:rect l="l" t="t" r="r" b="b"/>
            <a:pathLst>
              <a:path w="3736260" h="10141740">
                <a:moveTo>
                  <a:pt x="0" y="0"/>
                </a:moveTo>
                <a:lnTo>
                  <a:pt x="3736260" y="0"/>
                </a:lnTo>
                <a:lnTo>
                  <a:pt x="3736260" y="10141740"/>
                </a:lnTo>
                <a:lnTo>
                  <a:pt x="0" y="1014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" b="-8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91580" y="1338660"/>
            <a:ext cx="976860" cy="1191780"/>
          </a:xfrm>
          <a:custGeom>
            <a:avLst/>
            <a:gdLst/>
            <a:ahLst/>
            <a:cxnLst/>
            <a:rect l="l" t="t" r="r" b="b"/>
            <a:pathLst>
              <a:path w="976860" h="1191780">
                <a:moveTo>
                  <a:pt x="0" y="0"/>
                </a:moveTo>
                <a:lnTo>
                  <a:pt x="976860" y="0"/>
                </a:lnTo>
                <a:lnTo>
                  <a:pt x="976860" y="1191780"/>
                </a:lnTo>
                <a:lnTo>
                  <a:pt x="0" y="1191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0" b="-9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28149" y="6174349"/>
            <a:ext cx="2412180" cy="18900"/>
            <a:chOff x="0" y="0"/>
            <a:chExt cx="3216240" cy="25200"/>
          </a:xfrm>
        </p:grpSpPr>
        <p:sp>
          <p:nvSpPr>
            <p:cNvPr id="12" name="Freeform 12"/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97920" y="1178820"/>
            <a:ext cx="1773900" cy="1683180"/>
          </a:xfrm>
          <a:custGeom>
            <a:avLst/>
            <a:gdLst/>
            <a:ahLst/>
            <a:cxnLst/>
            <a:rect l="l" t="t" r="r" b="b"/>
            <a:pathLst>
              <a:path w="1773900" h="1683180">
                <a:moveTo>
                  <a:pt x="0" y="0"/>
                </a:moveTo>
                <a:lnTo>
                  <a:pt x="1773900" y="0"/>
                </a:lnTo>
                <a:lnTo>
                  <a:pt x="1773900" y="1683180"/>
                </a:lnTo>
                <a:lnTo>
                  <a:pt x="0" y="1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" r="-2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" b="-2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2459" y="3715231"/>
            <a:ext cx="3795603" cy="217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5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中国石油大学（华东</a:t>
            </a:r>
            <a:r>
              <a:rPr kumimoji="0" lang="en-US" sz="1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mo"/>
                <a:ea typeface="Arimo"/>
                <a:cs typeface="+mn-cs"/>
              </a:rPr>
              <a:t>计算机操作系统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mo"/>
              <a:ea typeface="Arimo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学期作业</a:t>
            </a:r>
            <a:endParaRPr kumimoji="0" lang="en-US" sz="199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mo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2900" y="6355313"/>
            <a:ext cx="2770639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计算</a:t>
            </a:r>
            <a:r>
              <a:rPr kumimoji="0" lang="en-US" altLang="zh-CN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2101</a:t>
            </a:r>
          </a:p>
          <a:p>
            <a:pPr marL="0" marR="0" lvl="0" indent="0" algn="l" defTabSz="914400" rtl="0" eaLnBrk="1" fontAlgn="auto" latinLnBrk="0" hangingPunct="1">
              <a:lnSpc>
                <a:spcPts val="45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许祖耀</a:t>
            </a: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mo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5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mo"/>
                <a:cs typeface="+mn-cs"/>
              </a:rPr>
              <a:t>2107010120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240234" y="2335490"/>
            <a:ext cx="9874440" cy="3630960"/>
            <a:chOff x="0" y="0"/>
            <a:chExt cx="13165920" cy="48412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65835" cy="4841240"/>
            </a:xfrm>
            <a:custGeom>
              <a:avLst/>
              <a:gdLst/>
              <a:ahLst/>
              <a:cxnLst/>
              <a:rect l="l" t="t" r="r" b="b"/>
              <a:pathLst>
                <a:path w="13165835" h="4841240">
                  <a:moveTo>
                    <a:pt x="12573" y="0"/>
                  </a:moveTo>
                  <a:lnTo>
                    <a:pt x="13153262" y="0"/>
                  </a:lnTo>
                  <a:cubicBezTo>
                    <a:pt x="13160248" y="0"/>
                    <a:pt x="13165835" y="5588"/>
                    <a:pt x="13165835" y="12573"/>
                  </a:cubicBezTo>
                  <a:lnTo>
                    <a:pt x="13165835" y="4828667"/>
                  </a:lnTo>
                  <a:cubicBezTo>
                    <a:pt x="13165835" y="4835652"/>
                    <a:pt x="13160248" y="4841240"/>
                    <a:pt x="13153262" y="4841240"/>
                  </a:cubicBezTo>
                  <a:lnTo>
                    <a:pt x="12573" y="4841240"/>
                  </a:lnTo>
                  <a:cubicBezTo>
                    <a:pt x="5588" y="4841240"/>
                    <a:pt x="0" y="4835652"/>
                    <a:pt x="0" y="4828667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4828667"/>
                  </a:lnTo>
                  <a:lnTo>
                    <a:pt x="12573" y="4828667"/>
                  </a:lnTo>
                  <a:lnTo>
                    <a:pt x="12573" y="4816094"/>
                  </a:lnTo>
                  <a:lnTo>
                    <a:pt x="13153262" y="4816094"/>
                  </a:lnTo>
                  <a:lnTo>
                    <a:pt x="13153262" y="4828667"/>
                  </a:lnTo>
                  <a:lnTo>
                    <a:pt x="13140689" y="4828667"/>
                  </a:lnTo>
                  <a:lnTo>
                    <a:pt x="13140689" y="12573"/>
                  </a:lnTo>
                  <a:lnTo>
                    <a:pt x="13153262" y="12573"/>
                  </a:lnTo>
                  <a:lnTo>
                    <a:pt x="13153262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2126024" y="3855594"/>
            <a:ext cx="600696" cy="377472"/>
            <a:chOff x="0" y="0"/>
            <a:chExt cx="2669760" cy="265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69794" cy="2650998"/>
            </a:xfrm>
            <a:custGeom>
              <a:avLst/>
              <a:gdLst/>
              <a:ahLst/>
              <a:cxnLst/>
              <a:rect l="l" t="t" r="r" b="b"/>
              <a:pathLst>
                <a:path w="2669794" h="2650998">
                  <a:moveTo>
                    <a:pt x="0" y="0"/>
                  </a:moveTo>
                  <a:lnTo>
                    <a:pt x="2669794" y="0"/>
                  </a:lnTo>
                  <a:lnTo>
                    <a:pt x="2669794" y="2650998"/>
                  </a:lnTo>
                  <a:lnTo>
                    <a:pt x="0" y="2650998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403158" y="1990932"/>
            <a:ext cx="2531042" cy="719280"/>
            <a:chOff x="0" y="0"/>
            <a:chExt cx="7302052" cy="9590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D52C154-4E46-C78A-5D53-C952F2D903CB}"/>
              </a:ext>
            </a:extLst>
          </p:cNvPr>
          <p:cNvGrpSpPr/>
          <p:nvPr/>
        </p:nvGrpSpPr>
        <p:grpSpPr>
          <a:xfrm>
            <a:off x="3721477" y="211502"/>
            <a:ext cx="4526656" cy="1053141"/>
            <a:chOff x="3616763" y="-7902998"/>
            <a:chExt cx="4526656" cy="1053141"/>
          </a:xfrm>
        </p:grpSpPr>
        <p:sp>
          <p:nvSpPr>
            <p:cNvPr id="26" name="Freeform 26"/>
            <p:cNvSpPr/>
            <p:nvPr/>
          </p:nvSpPr>
          <p:spPr>
            <a:xfrm>
              <a:off x="3616763" y="-7898862"/>
              <a:ext cx="943921" cy="1049005"/>
            </a:xfrm>
            <a:custGeom>
              <a:avLst/>
              <a:gdLst/>
              <a:ahLst/>
              <a:cxnLst/>
              <a:rect l="l" t="t" r="r" b="b"/>
              <a:pathLst>
                <a:path w="1040257" h="1178185">
                  <a:moveTo>
                    <a:pt x="0" y="0"/>
                  </a:moveTo>
                  <a:lnTo>
                    <a:pt x="1040257" y="0"/>
                  </a:lnTo>
                  <a:lnTo>
                    <a:pt x="1040257" y="1178185"/>
                  </a:lnTo>
                  <a:lnTo>
                    <a:pt x="0" y="1178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2" r="-22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4667256" y="-7902998"/>
              <a:ext cx="3476163" cy="104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Arial"/>
                  <a:cs typeface="+mn-cs"/>
                </a:rPr>
                <a:t>青岛软件学院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-1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Arial"/>
                  <a:cs typeface="+mn-cs"/>
                </a:rPr>
                <a:t>计算机科学与技术学院</a:t>
              </a:r>
              <a:endPara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683158" y="1790910"/>
            <a:ext cx="4200704" cy="14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计算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21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级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al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操作系统内核分享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al"/>
              <a:cs typeface="+mn-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1140" y="8585303"/>
            <a:ext cx="2847780" cy="4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mo"/>
                <a:ea typeface="+mn-ea"/>
                <a:cs typeface="+mn-cs"/>
              </a:rPr>
              <a:t>2024/06/04</a:t>
            </a:r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29F5C75B-C261-1756-985C-3B5357BFE3FE}"/>
              </a:ext>
            </a:extLst>
          </p:cNvPr>
          <p:cNvGrpSpPr/>
          <p:nvPr/>
        </p:nvGrpSpPr>
        <p:grpSpPr>
          <a:xfrm>
            <a:off x="11963400" y="4450130"/>
            <a:ext cx="4137858" cy="1905308"/>
            <a:chOff x="0" y="0"/>
            <a:chExt cx="7302052" cy="959040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03A3FA7-D4E6-BFA9-DAE6-A93EE3E5D125}"/>
                </a:ext>
              </a:extLst>
            </p:cNvPr>
            <p:cNvSpPr/>
            <p:nvPr/>
          </p:nvSpPr>
          <p:spPr>
            <a:xfrm>
              <a:off x="0" y="0"/>
              <a:ext cx="7302001" cy="958977"/>
            </a:xfrm>
            <a:custGeom>
              <a:avLst/>
              <a:gdLst/>
              <a:ahLst/>
              <a:cxnLst/>
              <a:rect l="l" t="t" r="r" b="b"/>
              <a:pathLst>
                <a:path w="7302001" h="958977">
                  <a:moveTo>
                    <a:pt x="0" y="0"/>
                  </a:moveTo>
                  <a:lnTo>
                    <a:pt x="7302001" y="0"/>
                  </a:lnTo>
                  <a:lnTo>
                    <a:pt x="7302001" y="958977"/>
                  </a:lnTo>
                  <a:lnTo>
                    <a:pt x="0" y="958977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537874" y="4871289"/>
            <a:ext cx="7240060" cy="1439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9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Ource</a:t>
            </a:r>
            <a:r>
              <a:rPr kumimoji="0" lang="en-US" altLang="zh-CN" sz="1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+mn-cs"/>
              </a:rPr>
              <a:t> OS</a:t>
            </a:r>
            <a:endParaRPr kumimoji="0" lang="en-US" sz="1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Arial"/>
              <a:cs typeface="+mn-cs"/>
            </a:endParaRPr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64A13EF5-A0E0-6AEC-15CD-AD8A51D53752}"/>
              </a:ext>
            </a:extLst>
          </p:cNvPr>
          <p:cNvGrpSpPr/>
          <p:nvPr/>
        </p:nvGrpSpPr>
        <p:grpSpPr>
          <a:xfrm>
            <a:off x="686553" y="3693417"/>
            <a:ext cx="2412180" cy="18900"/>
            <a:chOff x="0" y="0"/>
            <a:chExt cx="3216240" cy="252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50F13974-6A64-1C0C-F80B-5A29A98C0F6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63F1E110-8276-BC47-C766-89B785E14D7B}"/>
              </a:ext>
            </a:extLst>
          </p:cNvPr>
          <p:cNvGrpSpPr/>
          <p:nvPr/>
        </p:nvGrpSpPr>
        <p:grpSpPr>
          <a:xfrm>
            <a:off x="670583" y="8281398"/>
            <a:ext cx="2412180" cy="18900"/>
            <a:chOff x="0" y="0"/>
            <a:chExt cx="3216240" cy="25200"/>
          </a:xfrm>
        </p:grpSpPr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37827382-CEF9-F029-11DF-48E73BB1C8D3}"/>
                </a:ext>
              </a:extLst>
            </p:cNvPr>
            <p:cNvSpPr/>
            <p:nvPr/>
          </p:nvSpPr>
          <p:spPr>
            <a:xfrm>
              <a:off x="12573" y="0"/>
              <a:ext cx="3191129" cy="25146"/>
            </a:xfrm>
            <a:custGeom>
              <a:avLst/>
              <a:gdLst/>
              <a:ahLst/>
              <a:cxnLst/>
              <a:rect l="l" t="t" r="r" b="b"/>
              <a:pathLst>
                <a:path w="3191129" h="25146">
                  <a:moveTo>
                    <a:pt x="0" y="0"/>
                  </a:moveTo>
                  <a:lnTo>
                    <a:pt x="3191129" y="0"/>
                  </a:lnTo>
                  <a:lnTo>
                    <a:pt x="3191129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279922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开发环境介绍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67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01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458200" y="1402380"/>
            <a:ext cx="2202660" cy="709560"/>
            <a:chOff x="0" y="0"/>
            <a:chExt cx="2936880" cy="946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r>
                <a:rPr lang="zh-CN" altLang="en-US" sz="1950" spc="-1" dirty="0">
                  <a:solidFill>
                    <a:srgbClr val="FFFFFF"/>
                  </a:solidFill>
                  <a:ea typeface="Arial"/>
                </a:rPr>
                <a:t>开发工具</a:t>
              </a:r>
              <a:endParaRPr lang="en-US" sz="1950" spc="-1" dirty="0">
                <a:solidFill>
                  <a:srgbClr val="FFFFFF"/>
                </a:solidFill>
                <a:ea typeface="Arial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40036" y="8873440"/>
            <a:ext cx="8846687" cy="52894"/>
            <a:chOff x="0" y="0"/>
            <a:chExt cx="8550000" cy="51120"/>
          </a:xfrm>
        </p:grpSpPr>
        <p:sp>
          <p:nvSpPr>
            <p:cNvPr id="24" name="Freeform 24"/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23088" y="161126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</a:t>
            </a:r>
            <a:r>
              <a:rPr lang="en-US" sz="4200" spc="-1" dirty="0" err="1">
                <a:solidFill>
                  <a:srgbClr val="F6D9A7"/>
                </a:solidFill>
                <a:ea typeface="Arial Bold"/>
              </a:rPr>
              <a:t>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9153" y="7577426"/>
            <a:ext cx="7396127" cy="121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参考自川合秀实编著，周自恒翻译的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《30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天自制操作系统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》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中的</a:t>
            </a:r>
            <a:r>
              <a:rPr lang="en-US" altLang="zh-CN" sz="2800" b="1" dirty="0" err="1">
                <a:solidFill>
                  <a:srgbClr val="09234F"/>
                </a:solidFill>
                <a:latin typeface="Arimo"/>
                <a:ea typeface="Arimo"/>
              </a:rPr>
              <a:t>Haribote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系统编写</a:t>
            </a:r>
            <a:endParaRPr lang="en-US" sz="28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660856" y="1377124"/>
            <a:ext cx="11029164" cy="74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886" lvl="1" indent="-243443" algn="l">
              <a:lnSpc>
                <a:spcPts val="3044"/>
              </a:lnSpc>
              <a:buFont typeface="Arial"/>
              <a:buChar char="•"/>
            </a:pP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原书的附带资源中提供了一系列开发工具，</a:t>
            </a:r>
            <a:endParaRPr lang="en-US" altLang="zh-CN" sz="2255" dirty="0">
              <a:solidFill>
                <a:srgbClr val="09234F"/>
              </a:solidFill>
              <a:latin typeface="Arimo"/>
              <a:ea typeface="Arimo"/>
            </a:endParaRPr>
          </a:p>
          <a:p>
            <a:pPr marL="486886" lvl="1" indent="-243443" algn="l">
              <a:lnSpc>
                <a:spcPts val="3044"/>
              </a:lnSpc>
              <a:buFont typeface="Arial"/>
              <a:buChar char="•"/>
            </a:pPr>
            <a:r>
              <a:rPr lang="en-US" altLang="zh-CN" sz="2255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 OS </a:t>
            </a: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正是通过书籍提供的工具编写而成的。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58200" y="2490147"/>
            <a:ext cx="10694040" cy="5168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GNU Make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用于自动化编译和链接程序。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b="1" dirty="0">
                <a:solidFill>
                  <a:srgbClr val="09234F"/>
                </a:solidFill>
                <a:latin typeface="Arimo"/>
                <a:ea typeface="Arimo"/>
              </a:rPr>
              <a:t>cc1 – GNU</a:t>
            </a:r>
            <a:r>
              <a:rPr lang="zh-CN" altLang="en-US" sz="2160" b="1" dirty="0">
                <a:solidFill>
                  <a:srgbClr val="09234F"/>
                </a:solidFill>
                <a:latin typeface="Arimo"/>
                <a:ea typeface="Arimo"/>
              </a:rPr>
              <a:t>编译器 将 </a:t>
            </a:r>
            <a:r>
              <a:rPr lang="en-US" altLang="zh-CN" sz="2160" b="1" dirty="0">
                <a:solidFill>
                  <a:srgbClr val="09234F"/>
                </a:solidFill>
                <a:latin typeface="Arimo"/>
                <a:ea typeface="Arimo"/>
              </a:rPr>
              <a:t>C </a:t>
            </a:r>
            <a:r>
              <a:rPr lang="zh-CN" altLang="en-US" sz="2160" b="1" dirty="0">
                <a:solidFill>
                  <a:srgbClr val="09234F"/>
                </a:solidFill>
                <a:latin typeface="Arimo"/>
                <a:ea typeface="Arimo"/>
              </a:rPr>
              <a:t>源代码编译为 </a:t>
            </a:r>
            <a:r>
              <a:rPr lang="en-US" altLang="zh-CN" sz="2160" b="1" dirty="0">
                <a:solidFill>
                  <a:srgbClr val="09234F"/>
                </a:solidFill>
                <a:latin typeface="Arimo"/>
                <a:ea typeface="Arimo"/>
              </a:rPr>
              <a:t>AT&amp;T </a:t>
            </a:r>
            <a:r>
              <a:rPr lang="zh-CN" altLang="en-US" sz="2160" b="1" dirty="0">
                <a:solidFill>
                  <a:srgbClr val="09234F"/>
                </a:solidFill>
                <a:latin typeface="Arimo"/>
                <a:ea typeface="Arimo"/>
              </a:rPr>
              <a:t>语法的</a:t>
            </a:r>
            <a:r>
              <a:rPr lang="en-US" altLang="zh-CN" sz="2160" b="1" dirty="0">
                <a:solidFill>
                  <a:srgbClr val="09234F"/>
                </a:solidFill>
                <a:latin typeface="Arimo"/>
                <a:ea typeface="Arimo"/>
              </a:rPr>
              <a:t>.gas </a:t>
            </a:r>
            <a:r>
              <a:rPr lang="zh-CN" altLang="en-US" sz="2160" b="1" dirty="0">
                <a:solidFill>
                  <a:srgbClr val="09234F"/>
                </a:solidFill>
                <a:latin typeface="Arimo"/>
                <a:ea typeface="Arimo"/>
              </a:rPr>
              <a:t>汇编文件。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gas2nask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作者编写的工具，用于将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GNU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的汇编转换为 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NASM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汇编。</a:t>
            </a:r>
            <a:endParaRPr lang="en-US" altLang="zh-CN" sz="2160" dirty="0">
              <a:solidFill>
                <a:srgbClr val="09234F"/>
              </a:solidFill>
              <a:latin typeface="Arimo"/>
              <a:ea typeface="Arimo"/>
            </a:endParaRP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b="1" dirty="0" err="1">
                <a:solidFill>
                  <a:srgbClr val="09234F"/>
                </a:solidFill>
                <a:latin typeface="Arimo"/>
                <a:ea typeface="Arimo"/>
              </a:rPr>
              <a:t>Nask</a:t>
            </a:r>
            <a:r>
              <a:rPr lang="en-US" altLang="zh-CN" sz="2160" b="1" dirty="0">
                <a:solidFill>
                  <a:srgbClr val="09234F"/>
                </a:solidFill>
                <a:latin typeface="Arimo"/>
                <a:ea typeface="Arimo"/>
              </a:rPr>
              <a:t> - Intel </a:t>
            </a:r>
            <a:r>
              <a:rPr lang="zh-CN" altLang="en-US" sz="2160" b="1" dirty="0">
                <a:solidFill>
                  <a:srgbClr val="09234F"/>
                </a:solidFill>
                <a:latin typeface="Arimo"/>
                <a:ea typeface="Arimo"/>
              </a:rPr>
              <a:t>语法开</a:t>
            </a:r>
            <a:r>
              <a:rPr lang="zh-CN" altLang="en-US" sz="2160" b="1">
                <a:solidFill>
                  <a:srgbClr val="09234F"/>
                </a:solidFill>
                <a:latin typeface="Arimo"/>
                <a:ea typeface="Arimo"/>
              </a:rPr>
              <a:t>源汇编器，</a:t>
            </a:r>
            <a:r>
              <a:rPr lang="zh-CN" altLang="en-US" sz="2160" b="1" dirty="0">
                <a:solidFill>
                  <a:srgbClr val="09234F"/>
                </a:solidFill>
                <a:latin typeface="Arimo"/>
                <a:ea typeface="Arimo"/>
              </a:rPr>
              <a:t>将</a:t>
            </a:r>
            <a:r>
              <a:rPr lang="en-US" altLang="zh-CN" sz="2160" b="1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b="1" dirty="0" err="1">
                <a:solidFill>
                  <a:srgbClr val="09234F"/>
                </a:solidFill>
                <a:latin typeface="Arimo"/>
                <a:ea typeface="Arimo"/>
              </a:rPr>
              <a:t>nas</a:t>
            </a:r>
            <a:r>
              <a:rPr lang="en-US" altLang="zh-CN" sz="2160" b="1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b="1" dirty="0">
                <a:solidFill>
                  <a:srgbClr val="09234F"/>
                </a:solidFill>
                <a:latin typeface="Arimo"/>
                <a:ea typeface="Arimo"/>
              </a:rPr>
              <a:t>汇编文件汇编为</a:t>
            </a:r>
            <a:r>
              <a:rPr lang="en-US" altLang="zh-CN" sz="2160" b="1" dirty="0">
                <a:solidFill>
                  <a:srgbClr val="09234F"/>
                </a:solidFill>
                <a:latin typeface="Arimo"/>
                <a:ea typeface="Arimo"/>
              </a:rPr>
              <a:t>.obj </a:t>
            </a:r>
            <a:r>
              <a:rPr lang="zh-CN" altLang="en-US" sz="2160" b="1" dirty="0">
                <a:solidFill>
                  <a:srgbClr val="09234F"/>
                </a:solidFill>
                <a:latin typeface="Arimo"/>
                <a:ea typeface="Arimo"/>
              </a:rPr>
              <a:t>文件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obj2bim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作者编写的链接工具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将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.obj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文件转换为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bim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二进制映像文件。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bim2hrb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作者提供的工具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可以将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bim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二进制映像文件转换为 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HariboteOS</a:t>
            </a:r>
            <a:endParaRPr lang="en-US" altLang="zh-CN" sz="2160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33246" lvl="1" algn="l">
              <a:lnSpc>
                <a:spcPct val="132000"/>
              </a:lnSpc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 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中的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hrb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可执行二进制文件。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b="1" dirty="0" err="1">
                <a:solidFill>
                  <a:srgbClr val="09234F"/>
                </a:solidFill>
                <a:latin typeface="Arimo"/>
                <a:ea typeface="Arimo"/>
              </a:rPr>
              <a:t>edimg</a:t>
            </a:r>
            <a:r>
              <a:rPr lang="en-US" altLang="zh-CN" sz="2160" b="1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sz="2160" b="1" dirty="0">
                <a:solidFill>
                  <a:srgbClr val="09234F"/>
                </a:solidFill>
                <a:latin typeface="Arimo"/>
                <a:ea typeface="Arimo"/>
              </a:rPr>
              <a:t>用于创建和编辑磁盘映像文件。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 err="1">
                <a:solidFill>
                  <a:srgbClr val="09234F"/>
                </a:solidFill>
                <a:latin typeface="Arimo"/>
                <a:ea typeface="Arimo"/>
              </a:rPr>
              <a:t>makefont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可以将字库文件转换为二进制字库文件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bin2obj –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将二进制字库文件转换为语言数组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并储存在</a:t>
            </a: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.obj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文件中。</a:t>
            </a:r>
          </a:p>
          <a:p>
            <a:pPr marL="466493" lvl="1" indent="-233247" algn="l">
              <a:lnSpc>
                <a:spcPct val="132000"/>
              </a:lnSpc>
              <a:buFont typeface="Arial"/>
              <a:buChar char="•"/>
            </a:pPr>
            <a:r>
              <a:rPr lang="en-US" altLang="zh-CN" sz="2160" dirty="0">
                <a:solidFill>
                  <a:srgbClr val="09234F"/>
                </a:solidFill>
                <a:latin typeface="Arimo"/>
                <a:ea typeface="Arimo"/>
              </a:rPr>
              <a:t>QEMU - </a:t>
            </a:r>
            <a:r>
              <a:rPr lang="zh-CN" altLang="en-US" sz="2160" dirty="0">
                <a:solidFill>
                  <a:srgbClr val="09234F"/>
                </a:solidFill>
                <a:latin typeface="Arimo"/>
                <a:ea typeface="Arimo"/>
              </a:rPr>
              <a:t>通用开源的计算机仿真器和虚拟器。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endParaRPr lang="en-US" sz="2160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8614156" y="2273124"/>
            <a:ext cx="8668308" cy="51827"/>
            <a:chOff x="0" y="0"/>
            <a:chExt cx="8550000" cy="51120"/>
          </a:xfrm>
        </p:grpSpPr>
        <p:sp>
          <p:nvSpPr>
            <p:cNvPr id="38" name="Freeform 38"/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C298D1-23B8-2B66-A0E8-CE14E4DA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43" y="2383855"/>
            <a:ext cx="5035081" cy="50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0">
            <a:extLst>
              <a:ext uri="{FF2B5EF4-FFF2-40B4-BE49-F238E27FC236}">
                <a16:creationId xmlns:a16="http://schemas.microsoft.com/office/drawing/2014/main" id="{23AB3179-8137-4C56-11FB-17D092D2B819}"/>
              </a:ext>
            </a:extLst>
          </p:cNvPr>
          <p:cNvSpPr txBox="1"/>
          <p:nvPr/>
        </p:nvSpPr>
        <p:spPr>
          <a:xfrm>
            <a:off x="682284" y="1363525"/>
            <a:ext cx="5257800" cy="742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09234F"/>
                </a:solidFill>
                <a:latin typeface="+mj-lt"/>
                <a:ea typeface="Arimo"/>
              </a:rPr>
              <a:t>《30 </a:t>
            </a:r>
            <a:r>
              <a:rPr lang="zh-CN" altLang="en-US" sz="3600" b="1" dirty="0">
                <a:solidFill>
                  <a:srgbClr val="09234F"/>
                </a:solidFill>
                <a:latin typeface="+mj-lt"/>
                <a:ea typeface="Arimo"/>
              </a:rPr>
              <a:t>天自制操作系统</a:t>
            </a:r>
            <a:r>
              <a:rPr lang="en-US" altLang="zh-CN" sz="3600" b="1" dirty="0">
                <a:solidFill>
                  <a:srgbClr val="09234F"/>
                </a:solidFill>
                <a:latin typeface="+mj-lt"/>
                <a:ea typeface="Arimo"/>
              </a:rPr>
              <a:t>》</a:t>
            </a:r>
            <a:endParaRPr lang="en-US" sz="3600" b="1" dirty="0">
              <a:solidFill>
                <a:srgbClr val="09234F"/>
              </a:solidFill>
              <a:latin typeface="+mj-lt"/>
              <a:ea typeface="Arimo"/>
            </a:endParaRPr>
          </a:p>
        </p:txBody>
      </p:sp>
      <p:sp>
        <p:nvSpPr>
          <p:cNvPr id="43" name="TextBox 31">
            <a:extLst>
              <a:ext uri="{FF2B5EF4-FFF2-40B4-BE49-F238E27FC236}">
                <a16:creationId xmlns:a16="http://schemas.microsoft.com/office/drawing/2014/main" id="{F750C791-0456-9BD9-768B-472519AEEB65}"/>
              </a:ext>
            </a:extLst>
          </p:cNvPr>
          <p:cNvSpPr txBox="1"/>
          <p:nvPr/>
        </p:nvSpPr>
        <p:spPr>
          <a:xfrm>
            <a:off x="8473911" y="7606153"/>
            <a:ext cx="11029164" cy="112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443" lvl="1" algn="l">
              <a:lnSpc>
                <a:spcPts val="3044"/>
              </a:lnSpc>
            </a:pP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在书籍上下文中，作者为了教学与实验目的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</a:p>
          <a:p>
            <a:pPr marL="243443" lvl="1" algn="l">
              <a:lnSpc>
                <a:spcPts val="3044"/>
              </a:lnSpc>
            </a:pP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使用了自创的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255" dirty="0" err="1">
                <a:solidFill>
                  <a:srgbClr val="09234F"/>
                </a:solidFill>
                <a:latin typeface="Arimo"/>
                <a:ea typeface="Arimo"/>
              </a:rPr>
              <a:t>hrb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文件格式作为可执行二进制文件的目标格式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, </a:t>
            </a:r>
          </a:p>
          <a:p>
            <a:pPr marL="243443" lvl="1" algn="l">
              <a:lnSpc>
                <a:spcPts val="3044"/>
              </a:lnSpc>
            </a:pPr>
            <a:r>
              <a:rPr lang="en-US" altLang="zh-CN" sz="2255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en-US" altLang="zh-CN" sz="2255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255" dirty="0">
                <a:solidFill>
                  <a:srgbClr val="09234F"/>
                </a:solidFill>
                <a:latin typeface="Arimo"/>
                <a:ea typeface="Arimo"/>
              </a:rPr>
              <a:t>也因此将其沿袭了下来。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4E8212-BF22-4917-3ADD-F1BCEE083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1768398"/>
            <a:ext cx="16406657" cy="545434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1B45C938-CAA4-BF8C-46BC-4C4B42CE261A}"/>
              </a:ext>
            </a:extLst>
          </p:cNvPr>
          <p:cNvSpPr txBox="1"/>
          <p:nvPr/>
        </p:nvSpPr>
        <p:spPr>
          <a:xfrm>
            <a:off x="2138979" y="7308303"/>
            <a:ext cx="14473247" cy="732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使用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edimg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创建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3600" b="1" dirty="0" err="1">
                <a:solidFill>
                  <a:srgbClr val="09234F"/>
                </a:solidFill>
                <a:latin typeface="Arimo"/>
                <a:ea typeface="Arimo"/>
              </a:rPr>
              <a:t>img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磁盘映像后，使用</a:t>
            </a:r>
            <a:r>
              <a:rPr lang="en-US" altLang="zh-CN" sz="3600" b="1" dirty="0">
                <a:solidFill>
                  <a:srgbClr val="09234F"/>
                </a:solidFill>
                <a:latin typeface="Arimo"/>
                <a:ea typeface="Arimo"/>
              </a:rPr>
              <a:t>QEMU</a:t>
            </a:r>
            <a:r>
              <a:rPr lang="zh-CN" altLang="en-US" sz="3600" b="1" dirty="0">
                <a:solidFill>
                  <a:srgbClr val="09234F"/>
                </a:solidFill>
                <a:latin typeface="Arimo"/>
                <a:ea typeface="Arimo"/>
              </a:rPr>
              <a:t>模拟器即可运行操作系统。</a:t>
            </a:r>
            <a:endParaRPr lang="en-US" sz="36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709068" y="1133460"/>
            <a:ext cx="4982663" cy="1098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5400" b="1" dirty="0">
                <a:solidFill>
                  <a:srgbClr val="09234F"/>
                </a:solidFill>
                <a:latin typeface="Arimo"/>
                <a:ea typeface="Arimo"/>
              </a:rPr>
              <a:t>总体开发路线</a:t>
            </a:r>
            <a:endParaRPr lang="en-US" sz="54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5127513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1360" y="1028700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9068" y="185377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开发环境介绍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310906" y="1228500"/>
            <a:ext cx="3100932" cy="81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4000" b="1" dirty="0">
                <a:solidFill>
                  <a:srgbClr val="09234F"/>
                </a:solidFill>
                <a:latin typeface="Arimo"/>
                <a:ea typeface="Arimo"/>
              </a:rPr>
              <a:t>开发方式</a:t>
            </a:r>
            <a:endParaRPr lang="en-US" sz="40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35FC25-2B8F-2CAF-4A77-ED0B5DF68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60" y="4610099"/>
            <a:ext cx="5993056" cy="4212039"/>
          </a:xfrm>
          <a:prstGeom prst="rect">
            <a:avLst/>
          </a:prstGeom>
        </p:spPr>
      </p:pic>
      <p:sp>
        <p:nvSpPr>
          <p:cNvPr id="14" name="TextBox 30">
            <a:extLst>
              <a:ext uri="{FF2B5EF4-FFF2-40B4-BE49-F238E27FC236}">
                <a16:creationId xmlns:a16="http://schemas.microsoft.com/office/drawing/2014/main" id="{E3240B0D-165D-FA9E-760F-7D1632282DBB}"/>
              </a:ext>
            </a:extLst>
          </p:cNvPr>
          <p:cNvSpPr txBox="1"/>
          <p:nvPr/>
        </p:nvSpPr>
        <p:spPr>
          <a:xfrm>
            <a:off x="326146" y="2155656"/>
            <a:ext cx="8229600" cy="2840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使用</a:t>
            </a:r>
            <a:r>
              <a:rPr lang="en-US" altLang="zh-CN" sz="3200" b="1" dirty="0">
                <a:solidFill>
                  <a:srgbClr val="09234F"/>
                </a:solidFill>
                <a:latin typeface="Arimo"/>
                <a:ea typeface="Arimo"/>
              </a:rPr>
              <a:t>Git</a:t>
            </a:r>
            <a:r>
              <a:rPr lang="zh-CN" altLang="en-US" sz="3200" b="1" dirty="0">
                <a:solidFill>
                  <a:srgbClr val="09234F"/>
                </a:solidFill>
                <a:latin typeface="Arimo"/>
                <a:ea typeface="Arimo"/>
              </a:rPr>
              <a:t>进行版本控制</a:t>
            </a:r>
            <a:endParaRPr lang="en-US" altLang="zh-CN" sz="32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34984" lvl="1">
              <a:lnSpc>
                <a:spcPct val="150000"/>
              </a:lnSpc>
            </a:pP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内核源代码以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MIT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协议开源发布在</a:t>
            </a:r>
            <a:r>
              <a:rPr lang="en-US" altLang="zh-CN" sz="2800" b="1" dirty="0" err="1">
                <a:solidFill>
                  <a:srgbClr val="09234F"/>
                </a:solidFill>
                <a:latin typeface="Arimo"/>
                <a:ea typeface="Arimo"/>
              </a:rPr>
              <a:t>Github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上，</a:t>
            </a:r>
            <a:endParaRPr lang="en-US" altLang="zh-CN" sz="2800" b="1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34984" lvl="1">
              <a:lnSpc>
                <a:spcPct val="150000"/>
              </a:lnSpc>
            </a:pP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40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次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Commit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记录，目前有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3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个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Star~</a:t>
            </a:r>
          </a:p>
          <a:p>
            <a:pPr marL="234984" lvl="1" algn="l">
              <a:lnSpc>
                <a:spcPct val="150000"/>
              </a:lnSpc>
            </a:pPr>
            <a:endParaRPr lang="en-US" sz="40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5C8D3CF-E8DD-4BDB-B439-B7AFAB33C7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7502" y="1895391"/>
            <a:ext cx="6858418" cy="695265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CF859D0-B80B-280F-49A6-9B8E384C15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7950" y="5981551"/>
            <a:ext cx="4539942" cy="28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85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功能介绍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02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584045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" b="-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" b="-2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1" b="-2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825" r="-14931" b="-3870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0" b="-3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4716" y="1811534"/>
            <a:ext cx="1102691" cy="1102691"/>
          </a:xfrm>
          <a:custGeom>
            <a:avLst/>
            <a:gdLst/>
            <a:ahLst/>
            <a:cxnLst/>
            <a:rect l="l" t="t" r="r" b="b"/>
            <a:pathLst>
              <a:path w="1470254" h="1470254">
                <a:moveTo>
                  <a:pt x="0" y="0"/>
                </a:moveTo>
                <a:lnTo>
                  <a:pt x="1470254" y="0"/>
                </a:lnTo>
                <a:lnTo>
                  <a:pt x="1470254" y="1470254"/>
                </a:lnTo>
                <a:lnTo>
                  <a:pt x="0" y="1470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6719" y="3240473"/>
            <a:ext cx="1030494" cy="1280460"/>
          </a:xfrm>
          <a:custGeom>
            <a:avLst/>
            <a:gdLst/>
            <a:ahLst/>
            <a:cxnLst/>
            <a:rect l="l" t="t" r="r" b="b"/>
            <a:pathLst>
              <a:path w="1336674" h="1638879">
                <a:moveTo>
                  <a:pt x="0" y="0"/>
                </a:moveTo>
                <a:lnTo>
                  <a:pt x="1336674" y="0"/>
                </a:lnTo>
                <a:lnTo>
                  <a:pt x="1336674" y="1638879"/>
                </a:lnTo>
                <a:lnTo>
                  <a:pt x="0" y="1638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32626" y="3243796"/>
            <a:ext cx="3825914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56"/>
              </a:lnSpc>
            </a:pPr>
            <a:r>
              <a:rPr lang="zh-CN" altLang="en-US" sz="2785" b="1" spc="31" dirty="0">
                <a:solidFill>
                  <a:srgbClr val="003778"/>
                </a:solidFill>
                <a:latin typeface="Arial Bold"/>
                <a:ea typeface="Arial Bold"/>
              </a:rPr>
              <a:t>中断处理</a:t>
            </a:r>
            <a:endParaRPr lang="en-US" sz="2785" b="1" spc="31" dirty="0">
              <a:solidFill>
                <a:srgbClr val="003778"/>
              </a:solidFill>
              <a:latin typeface="Arial Bold"/>
              <a:ea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70366" y="3773949"/>
            <a:ext cx="6000025" cy="731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81"/>
              </a:lnSpc>
              <a:spcBef>
                <a:spcPct val="0"/>
              </a:spcBef>
            </a:pPr>
            <a:r>
              <a:rPr lang="zh-CN" altLang="en-US" sz="1910" spc="-1" dirty="0">
                <a:solidFill>
                  <a:srgbClr val="000000"/>
                </a:solidFill>
                <a:latin typeface="Arial"/>
                <a:ea typeface="Arial"/>
              </a:rPr>
              <a:t>通过初始化可编程中断控制器，设置相应的中断向量表，</a:t>
            </a:r>
            <a:r>
              <a:rPr lang="en-US" altLang="zh-CN" sz="1910" spc="-1" dirty="0" err="1">
                <a:solidFill>
                  <a:srgbClr val="000000"/>
                </a:solidFill>
                <a:latin typeface="Arial"/>
                <a:ea typeface="Arial"/>
              </a:rPr>
              <a:t>Ource</a:t>
            </a:r>
            <a:r>
              <a:rPr lang="en-US" altLang="zh-CN" sz="1910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zh-CN" altLang="en-US" sz="1910" spc="-1" dirty="0">
                <a:solidFill>
                  <a:srgbClr val="000000"/>
                </a:solidFill>
                <a:latin typeface="Arial"/>
                <a:ea typeface="Arial"/>
              </a:rPr>
              <a:t>实现了对中断的处理。</a:t>
            </a:r>
            <a:endParaRPr lang="en-US" sz="1910" spc="-1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C597B1A-125B-64D1-AC26-863674912787}"/>
              </a:ext>
            </a:extLst>
          </p:cNvPr>
          <p:cNvGrpSpPr/>
          <p:nvPr/>
        </p:nvGrpSpPr>
        <p:grpSpPr>
          <a:xfrm>
            <a:off x="365080" y="6609858"/>
            <a:ext cx="7655589" cy="1681653"/>
            <a:chOff x="367373" y="6472980"/>
            <a:chExt cx="7655589" cy="1681653"/>
          </a:xfrm>
        </p:grpSpPr>
        <p:sp>
          <p:nvSpPr>
            <p:cNvPr id="14" name="Freeform 14"/>
            <p:cNvSpPr/>
            <p:nvPr/>
          </p:nvSpPr>
          <p:spPr>
            <a:xfrm>
              <a:off x="367373" y="6486519"/>
              <a:ext cx="1088408" cy="1334483"/>
            </a:xfrm>
            <a:custGeom>
              <a:avLst/>
              <a:gdLst/>
              <a:ahLst/>
              <a:cxnLst/>
              <a:rect l="l" t="t" r="r" b="b"/>
              <a:pathLst>
                <a:path w="1451211" h="1779311">
                  <a:moveTo>
                    <a:pt x="0" y="0"/>
                  </a:moveTo>
                  <a:lnTo>
                    <a:pt x="1451211" y="0"/>
                  </a:lnTo>
                  <a:lnTo>
                    <a:pt x="1451211" y="1779311"/>
                  </a:lnTo>
                  <a:lnTo>
                    <a:pt x="0" y="1779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514380" y="6472980"/>
              <a:ext cx="6408099" cy="51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8"/>
                </a:lnSpc>
              </a:pPr>
              <a:r>
                <a:rPr lang="zh-CN" altLang="en-US" sz="2805" b="1" spc="31" dirty="0">
                  <a:solidFill>
                    <a:srgbClr val="003778"/>
                  </a:solidFill>
                  <a:latin typeface="Arial Bold"/>
                  <a:ea typeface="Arial Bold"/>
                </a:rPr>
                <a:t>原语操作</a:t>
              </a:r>
              <a:endParaRPr lang="en-US" sz="2805" b="1" spc="31" dirty="0">
                <a:solidFill>
                  <a:srgbClr val="003778"/>
                </a:solidFill>
                <a:latin typeface="Arial Bold"/>
                <a:ea typeface="Arial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37653" y="7038430"/>
              <a:ext cx="6485309" cy="11162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2"/>
                </a:lnSpc>
                <a:spcBef>
                  <a:spcPct val="0"/>
                </a:spcBef>
              </a:pP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通过汇编语言编写的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en-US" altLang="zh-CN" sz="1924" dirty="0" err="1">
                  <a:solidFill>
                    <a:srgbClr val="000000"/>
                  </a:solidFill>
                  <a:latin typeface="Arial"/>
                  <a:ea typeface="Arial"/>
                </a:rPr>
                <a:t>io_cli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和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en-US" altLang="zh-CN" sz="1924" dirty="0" err="1">
                  <a:solidFill>
                    <a:srgbClr val="000000"/>
                  </a:solidFill>
                  <a:latin typeface="Arial"/>
                  <a:ea typeface="Arial"/>
                </a:rPr>
                <a:t>io_sti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_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函数设置 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PIC 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的中断屏蔽位，</a:t>
              </a:r>
              <a:r>
                <a:rPr lang="en-US" altLang="zh-CN" sz="1924" dirty="0" err="1">
                  <a:solidFill>
                    <a:srgbClr val="000000"/>
                  </a:solidFill>
                  <a:latin typeface="Arial"/>
                  <a:ea typeface="Arial"/>
                </a:rPr>
                <a:t>OurceOS</a:t>
              </a:r>
              <a:r>
                <a:rPr lang="en-US" altLang="zh-CN" sz="1924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924" dirty="0">
                  <a:solidFill>
                    <a:srgbClr val="000000"/>
                  </a:solidFill>
                  <a:latin typeface="Arial"/>
                  <a:ea typeface="Arial"/>
                </a:rPr>
                <a:t>实现了关中断和开中断功能，以执行相应的原语操作。</a:t>
              </a:r>
              <a:endParaRPr lang="en-US" sz="1924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03627" y="1927309"/>
            <a:ext cx="2036757" cy="654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6"/>
              </a:lnSpc>
            </a:pPr>
            <a:r>
              <a:rPr lang="zh-CN" altLang="en-US" sz="3497" b="1" spc="39" dirty="0">
                <a:solidFill>
                  <a:srgbClr val="003778"/>
                </a:solidFill>
                <a:ea typeface="Arial Bold"/>
              </a:rPr>
              <a:t>支撑功能</a:t>
            </a:r>
            <a:endParaRPr lang="en-US" sz="3497" b="1" spc="39" dirty="0">
              <a:solidFill>
                <a:srgbClr val="003778"/>
              </a:solidFill>
              <a:ea typeface="Arial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2840" y="163271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功能介绍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01440" y="9070929"/>
            <a:ext cx="3054353" cy="36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1728" spc="19">
                <a:solidFill>
                  <a:srgbClr val="000000"/>
                </a:solidFill>
                <a:latin typeface="Arial"/>
              </a:rPr>
              <a:t>github.com/TochusC/pybicc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AF1F3D1-ABC8-7254-63B5-9AF6E8D1DDB4}"/>
              </a:ext>
            </a:extLst>
          </p:cNvPr>
          <p:cNvGrpSpPr/>
          <p:nvPr/>
        </p:nvGrpSpPr>
        <p:grpSpPr>
          <a:xfrm>
            <a:off x="8701088" y="1417531"/>
            <a:ext cx="8771844" cy="1275661"/>
            <a:chOff x="9430940" y="1604521"/>
            <a:chExt cx="8771844" cy="1275661"/>
          </a:xfrm>
        </p:grpSpPr>
        <p:sp>
          <p:nvSpPr>
            <p:cNvPr id="24" name="Freeform 24"/>
            <p:cNvSpPr/>
            <p:nvPr/>
          </p:nvSpPr>
          <p:spPr>
            <a:xfrm>
              <a:off x="9430940" y="1705187"/>
              <a:ext cx="1083874" cy="1083874"/>
            </a:xfrm>
            <a:custGeom>
              <a:avLst/>
              <a:gdLst/>
              <a:ahLst/>
              <a:cxnLst/>
              <a:rect l="l" t="t" r="r" b="b"/>
              <a:pathLst>
                <a:path w="1083874" h="1083874">
                  <a:moveTo>
                    <a:pt x="0" y="0"/>
                  </a:moveTo>
                  <a:lnTo>
                    <a:pt x="1083875" y="0"/>
                  </a:lnTo>
                  <a:lnTo>
                    <a:pt x="1083875" y="1083874"/>
                  </a:lnTo>
                  <a:lnTo>
                    <a:pt x="0" y="1083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0650140" y="1604521"/>
              <a:ext cx="1890731" cy="654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593"/>
                </a:lnSpc>
              </a:pPr>
              <a:r>
                <a:rPr lang="zh-CN" altLang="en-US" sz="3496" b="1" spc="39" dirty="0">
                  <a:solidFill>
                    <a:srgbClr val="003778"/>
                  </a:solidFill>
                  <a:ea typeface="Arial Bold"/>
                </a:rPr>
                <a:t>资源管理</a:t>
              </a:r>
              <a:endParaRPr lang="en-US" sz="3496" b="1" spc="39" dirty="0">
                <a:solidFill>
                  <a:srgbClr val="003778"/>
                </a:solidFill>
                <a:ea typeface="Arial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663925" y="2264629"/>
              <a:ext cx="753885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altLang="zh-CN" sz="2000" spc="26" dirty="0" err="1">
                  <a:solidFill>
                    <a:srgbClr val="000000"/>
                  </a:solidFill>
                  <a:ea typeface="Arial"/>
                </a:rPr>
                <a:t>Ource</a:t>
              </a:r>
              <a:r>
                <a:rPr lang="en-US" altLang="zh-CN" sz="2000" spc="26" dirty="0">
                  <a:solidFill>
                    <a:srgbClr val="000000"/>
                  </a:solidFill>
                  <a:ea typeface="Arial"/>
                </a:rPr>
                <a:t> </a:t>
              </a:r>
              <a:r>
                <a:rPr lang="zh-CN" altLang="en-US" sz="2000" spc="26" dirty="0">
                  <a:solidFill>
                    <a:srgbClr val="000000"/>
                  </a:solidFill>
                  <a:ea typeface="Arial"/>
                </a:rPr>
                <a:t>充分担当了 </a:t>
              </a:r>
              <a:r>
                <a:rPr lang="en-US" altLang="zh-CN" sz="2000" spc="26" dirty="0">
                  <a:solidFill>
                    <a:srgbClr val="000000"/>
                  </a:solidFill>
                  <a:ea typeface="Arial"/>
                </a:rPr>
                <a:t>OS </a:t>
              </a:r>
              <a:r>
                <a:rPr lang="zh-CN" altLang="en-US" sz="2000" spc="26" dirty="0">
                  <a:solidFill>
                    <a:srgbClr val="000000"/>
                  </a:solidFill>
                  <a:ea typeface="Arial"/>
                </a:rPr>
                <a:t>内核应具备的资源管理者身份，实现了进程管理、内存管理、设备管理、文件管理功能。</a:t>
              </a:r>
              <a:endParaRPr lang="en-US" sz="2000" spc="26" dirty="0">
                <a:solidFill>
                  <a:srgbClr val="000000"/>
                </a:solidFill>
                <a:ea typeface="Arial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8754E42-05EC-35A0-7804-D19290C694E2}"/>
              </a:ext>
            </a:extLst>
          </p:cNvPr>
          <p:cNvGrpSpPr/>
          <p:nvPr/>
        </p:nvGrpSpPr>
        <p:grpSpPr>
          <a:xfrm>
            <a:off x="8912113" y="2974873"/>
            <a:ext cx="8875422" cy="1587490"/>
            <a:chOff x="9730484" y="3133379"/>
            <a:chExt cx="8875422" cy="1587490"/>
          </a:xfrm>
        </p:grpSpPr>
        <p:sp>
          <p:nvSpPr>
            <p:cNvPr id="27" name="TextBox 27"/>
            <p:cNvSpPr txBox="1"/>
            <p:nvPr/>
          </p:nvSpPr>
          <p:spPr>
            <a:xfrm>
              <a:off x="9730484" y="3133379"/>
              <a:ext cx="1890731" cy="455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zh-CN" altLang="en-US" sz="2428" b="1" spc="27" dirty="0">
                  <a:solidFill>
                    <a:srgbClr val="003778"/>
                  </a:solidFill>
                  <a:ea typeface="Arial Bold"/>
                </a:rPr>
                <a:t>进程管理 </a:t>
              </a:r>
              <a:endParaRPr lang="en-US" sz="2428" b="1" spc="27" dirty="0">
                <a:solidFill>
                  <a:srgbClr val="003778"/>
                </a:solidFill>
                <a:ea typeface="Arial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753600" y="3606077"/>
              <a:ext cx="8852306" cy="1114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5"/>
                </a:lnSpc>
              </a:pPr>
              <a:r>
                <a:rPr lang="en-US" altLang="zh-CN" sz="1878" spc="20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是一个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多道分时操作系统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，每一个运行在其上的程序都一一对应着一个 </a:t>
              </a:r>
              <a:r>
                <a:rPr lang="en-US" altLang="zh-CN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TCB 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任务控制块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（类似 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PCB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），使用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多级优先队列调度算法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实现任务的调度，采用</a:t>
              </a:r>
              <a:r>
                <a:rPr lang="zh-CN" altLang="en-US" sz="1878" b="1" spc="20" dirty="0">
                  <a:solidFill>
                    <a:srgbClr val="000000"/>
                  </a:solidFill>
                  <a:latin typeface="Arial"/>
                  <a:ea typeface="Arial"/>
                </a:rPr>
                <a:t>时间片轮转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的方式分配处理器资源，具有高优先级的任务将会被分配到更长的时间片。</a:t>
              </a:r>
              <a:endParaRPr lang="en-US" sz="1878" spc="2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1F2A82C-2897-EAC4-C3B1-57DFDEB7EBAD}"/>
              </a:ext>
            </a:extLst>
          </p:cNvPr>
          <p:cNvGrpSpPr/>
          <p:nvPr/>
        </p:nvGrpSpPr>
        <p:grpSpPr>
          <a:xfrm>
            <a:off x="426719" y="4878735"/>
            <a:ext cx="7965411" cy="1794307"/>
            <a:chOff x="766499" y="5367312"/>
            <a:chExt cx="7965411" cy="1794307"/>
          </a:xfrm>
        </p:grpSpPr>
        <p:sp>
          <p:nvSpPr>
            <p:cNvPr id="20" name="TextBox 20"/>
            <p:cNvSpPr txBox="1"/>
            <p:nvPr/>
          </p:nvSpPr>
          <p:spPr>
            <a:xfrm>
              <a:off x="1887592" y="5973345"/>
              <a:ext cx="6844318" cy="1188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94"/>
                </a:lnSpc>
                <a:spcBef>
                  <a:spcPct val="0"/>
                </a:spcBef>
              </a:pPr>
              <a:r>
                <a:rPr lang="zh-CN" altLang="en-US" sz="2047" spc="-1" dirty="0">
                  <a:solidFill>
                    <a:srgbClr val="000000"/>
                  </a:solidFill>
                  <a:latin typeface="Arial"/>
                  <a:ea typeface="Arial"/>
                </a:rPr>
                <a:t>通过初始化可编程中断计时器 </a:t>
              </a:r>
              <a:r>
                <a:rPr lang="en-US" altLang="zh-CN" sz="2047" spc="-1" dirty="0">
                  <a:solidFill>
                    <a:srgbClr val="000000"/>
                  </a:solidFill>
                  <a:latin typeface="Arial"/>
                  <a:ea typeface="Arial"/>
                </a:rPr>
                <a:t>PIC</a:t>
              </a:r>
              <a:r>
                <a:rPr lang="zh-CN" altLang="en-US" sz="2047" spc="-1" dirty="0">
                  <a:solidFill>
                    <a:srgbClr val="000000"/>
                  </a:solidFill>
                  <a:latin typeface="Arial"/>
                  <a:ea typeface="Arial"/>
                </a:rPr>
                <a:t>，定义计时器数据结构，实现时钟中断服务程序，</a:t>
              </a:r>
              <a:r>
                <a:rPr lang="en-US" altLang="zh-CN" sz="2047" spc="-1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2047" spc="-1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2047" spc="-1" dirty="0">
                  <a:solidFill>
                    <a:srgbClr val="000000"/>
                  </a:solidFill>
                  <a:latin typeface="Arial"/>
                  <a:ea typeface="Arial"/>
                </a:rPr>
                <a:t>完成了时钟管理功能。</a:t>
              </a:r>
            </a:p>
            <a:p>
              <a:pPr algn="l">
                <a:lnSpc>
                  <a:spcPts val="3194"/>
                </a:lnSpc>
                <a:spcBef>
                  <a:spcPct val="0"/>
                </a:spcBef>
              </a:pPr>
              <a:endParaRPr lang="en-US" sz="2047" spc="-1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766499" y="5384752"/>
              <a:ext cx="1030494" cy="1263475"/>
            </a:xfrm>
            <a:custGeom>
              <a:avLst/>
              <a:gdLst/>
              <a:ahLst/>
              <a:cxnLst/>
              <a:rect l="l" t="t" r="r" b="b"/>
              <a:pathLst>
                <a:path w="1373992" h="1684633">
                  <a:moveTo>
                    <a:pt x="0" y="0"/>
                  </a:moveTo>
                  <a:lnTo>
                    <a:pt x="1373992" y="0"/>
                  </a:lnTo>
                  <a:lnTo>
                    <a:pt x="1373992" y="1684634"/>
                  </a:lnTo>
                  <a:lnTo>
                    <a:pt x="0" y="1684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BC90F5AF-2E5B-7EB5-53EC-6D6BC8F5A5E7}"/>
                </a:ext>
              </a:extLst>
            </p:cNvPr>
            <p:cNvSpPr txBox="1"/>
            <p:nvPr/>
          </p:nvSpPr>
          <p:spPr>
            <a:xfrm>
              <a:off x="1908170" y="5367312"/>
              <a:ext cx="6408099" cy="51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8"/>
                </a:lnSpc>
              </a:pPr>
              <a:r>
                <a:rPr lang="zh-CN" altLang="en-US" sz="2805" b="1" spc="31" dirty="0">
                  <a:solidFill>
                    <a:srgbClr val="003778"/>
                  </a:solidFill>
                  <a:latin typeface="Arial Bold"/>
                  <a:ea typeface="Arial Bold"/>
                </a:rPr>
                <a:t>时钟管理</a:t>
              </a:r>
              <a:endParaRPr lang="en-US" sz="2805" b="1" spc="31" dirty="0">
                <a:solidFill>
                  <a:srgbClr val="003778"/>
                </a:solidFill>
                <a:latin typeface="Arial Bold"/>
                <a:ea typeface="Arial Bold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72D0C85-DC1D-5244-C087-485E3843E011}"/>
              </a:ext>
            </a:extLst>
          </p:cNvPr>
          <p:cNvGrpSpPr/>
          <p:nvPr/>
        </p:nvGrpSpPr>
        <p:grpSpPr>
          <a:xfrm>
            <a:off x="8721825" y="4744848"/>
            <a:ext cx="9322372" cy="1975706"/>
            <a:chOff x="9451824" y="5004298"/>
            <a:chExt cx="8414089" cy="1975706"/>
          </a:xfrm>
        </p:grpSpPr>
        <p:sp>
          <p:nvSpPr>
            <p:cNvPr id="30" name="TextBox 30"/>
            <p:cNvSpPr txBox="1"/>
            <p:nvPr/>
          </p:nvSpPr>
          <p:spPr>
            <a:xfrm>
              <a:off x="9451824" y="5480491"/>
              <a:ext cx="8414089" cy="14995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02749" lvl="1" algn="l">
                <a:lnSpc>
                  <a:spcPts val="3005"/>
                </a:lnSpc>
              </a:pPr>
              <a:r>
                <a:rPr lang="en-US" altLang="zh-CN" sz="1878" spc="21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1878" spc="21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使用</a:t>
              </a:r>
              <a:r>
                <a:rPr lang="zh-CN" altLang="en-US" sz="1878" b="1" spc="21" dirty="0">
                  <a:solidFill>
                    <a:srgbClr val="000000"/>
                  </a:solidFill>
                  <a:latin typeface="Arial"/>
                  <a:ea typeface="Arial"/>
                </a:rPr>
                <a:t>空闲分区链表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记录和追踪内存中的空闲分区使用情况，并采用</a:t>
              </a:r>
              <a:r>
                <a:rPr lang="zh-CN" altLang="en-US" sz="1878" b="1" spc="21" dirty="0">
                  <a:solidFill>
                    <a:srgbClr val="000000"/>
                  </a:solidFill>
                  <a:latin typeface="Arial"/>
                  <a:ea typeface="Arial"/>
                </a:rPr>
                <a:t>分段存储管理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的方式进行内存管理，通过设置全局段描述符表 </a:t>
              </a:r>
              <a:r>
                <a:rPr lang="en-US" altLang="zh-CN" sz="1878" spc="21" dirty="0">
                  <a:solidFill>
                    <a:srgbClr val="000000"/>
                  </a:solidFill>
                  <a:latin typeface="Arial"/>
                  <a:ea typeface="Arial"/>
                </a:rPr>
                <a:t>GDT 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和局部段描述符表 </a:t>
              </a:r>
              <a:r>
                <a:rPr lang="en-US" altLang="zh-CN" sz="1878" spc="21" dirty="0">
                  <a:solidFill>
                    <a:srgbClr val="000000"/>
                  </a:solidFill>
                  <a:latin typeface="Arial"/>
                  <a:ea typeface="Arial"/>
                </a:rPr>
                <a:t>LDT</a:t>
              </a:r>
              <a:r>
                <a:rPr lang="zh-CN" altLang="en-US" sz="1878" spc="21" dirty="0">
                  <a:solidFill>
                    <a:srgbClr val="000000"/>
                  </a:solidFill>
                  <a:latin typeface="Arial"/>
                  <a:ea typeface="Arial"/>
                </a:rPr>
                <a:t>，将内核程序和不同的用户程序分配在具有不同权限的内存段中，以进行内存的管理。</a:t>
              </a:r>
              <a:endParaRPr lang="en-US" sz="1878" spc="2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9321BCF9-E2D6-9757-DCED-9A12CAD4014E}"/>
                </a:ext>
              </a:extLst>
            </p:cNvPr>
            <p:cNvSpPr txBox="1"/>
            <p:nvPr/>
          </p:nvSpPr>
          <p:spPr>
            <a:xfrm>
              <a:off x="9641178" y="5004298"/>
              <a:ext cx="1890731" cy="455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zh-CN" altLang="en-US" sz="2428" b="1" spc="27" dirty="0">
                  <a:solidFill>
                    <a:srgbClr val="003778"/>
                  </a:solidFill>
                  <a:ea typeface="Arial Bold"/>
                </a:rPr>
                <a:t>内存管理</a:t>
              </a:r>
              <a:endParaRPr lang="en-US" sz="2428" b="1" spc="27" dirty="0">
                <a:solidFill>
                  <a:srgbClr val="003778"/>
                </a:solidFill>
                <a:ea typeface="Arial Bold"/>
              </a:endParaRPr>
            </a:p>
          </p:txBody>
        </p:sp>
      </p:grpSp>
      <p:sp>
        <p:nvSpPr>
          <p:cNvPr id="46" name="TextBox 27">
            <a:extLst>
              <a:ext uri="{FF2B5EF4-FFF2-40B4-BE49-F238E27FC236}">
                <a16:creationId xmlns:a16="http://schemas.microsoft.com/office/drawing/2014/main" id="{8F53672A-D445-2157-D875-3022CF4F4F02}"/>
              </a:ext>
            </a:extLst>
          </p:cNvPr>
          <p:cNvSpPr txBox="1"/>
          <p:nvPr/>
        </p:nvSpPr>
        <p:spPr>
          <a:xfrm>
            <a:off x="8958834" y="6513386"/>
            <a:ext cx="1890731" cy="45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5"/>
              </a:lnSpc>
            </a:pPr>
            <a:r>
              <a:rPr lang="zh-CN" altLang="en-US" sz="2428" b="1" spc="27" dirty="0">
                <a:solidFill>
                  <a:srgbClr val="003778"/>
                </a:solidFill>
                <a:ea typeface="Arial Bold"/>
              </a:rPr>
              <a:t>设备管理</a:t>
            </a:r>
            <a:endParaRPr lang="en-US" sz="2428" b="1" spc="27" dirty="0">
              <a:solidFill>
                <a:srgbClr val="003778"/>
              </a:solidFill>
              <a:ea typeface="Arial Bold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19F9A468-E388-6D5F-6BF1-FB2B44CB34B2}"/>
              </a:ext>
            </a:extLst>
          </p:cNvPr>
          <p:cNvSpPr txBox="1"/>
          <p:nvPr/>
        </p:nvSpPr>
        <p:spPr>
          <a:xfrm>
            <a:off x="8744943" y="6990686"/>
            <a:ext cx="7330570" cy="730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2749" lvl="1" algn="l">
              <a:lnSpc>
                <a:spcPts val="3005"/>
              </a:lnSpc>
            </a:pPr>
            <a:r>
              <a:rPr lang="en-US" altLang="zh-CN" sz="1878" spc="20" dirty="0" err="1">
                <a:solidFill>
                  <a:srgbClr val="000000"/>
                </a:solidFill>
                <a:latin typeface="Arial"/>
                <a:ea typeface="Arial"/>
              </a:rPr>
              <a:t>Ource</a:t>
            </a:r>
            <a:r>
              <a:rPr lang="en-US" altLang="zh-CN" sz="1878" spc="2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zh-CN" altLang="en-US" sz="1878" spc="20" dirty="0">
                <a:solidFill>
                  <a:srgbClr val="000000"/>
                </a:solidFill>
                <a:latin typeface="Arial"/>
                <a:ea typeface="Arial"/>
              </a:rPr>
              <a:t>通过数个简单的</a:t>
            </a:r>
            <a:r>
              <a:rPr lang="en-US" altLang="zh-CN" sz="1878" spc="20" dirty="0">
                <a:solidFill>
                  <a:srgbClr val="000000"/>
                </a:solidFill>
                <a:latin typeface="Arial"/>
                <a:ea typeface="Arial"/>
              </a:rPr>
              <a:t>.c </a:t>
            </a:r>
            <a:r>
              <a:rPr lang="zh-CN" altLang="en-US" sz="1878" spc="20" dirty="0">
                <a:solidFill>
                  <a:srgbClr val="000000"/>
                </a:solidFill>
                <a:latin typeface="Arial"/>
                <a:ea typeface="Arial"/>
              </a:rPr>
              <a:t>代码文件，分别与键盘、屏幕等设备控制器进行直接通信，实现设备的驱动和管理功能。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4C7DE38-D076-FBB9-7D1E-A06AC43B3AFB}"/>
              </a:ext>
            </a:extLst>
          </p:cNvPr>
          <p:cNvGrpSpPr/>
          <p:nvPr/>
        </p:nvGrpSpPr>
        <p:grpSpPr>
          <a:xfrm>
            <a:off x="8796790" y="7905522"/>
            <a:ext cx="9067800" cy="784375"/>
            <a:chOff x="7467600" y="8262581"/>
            <a:chExt cx="9067800" cy="784375"/>
          </a:xfrm>
        </p:grpSpPr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A176FA83-E971-6F08-BACC-B1D67EDFF3C6}"/>
                </a:ext>
              </a:extLst>
            </p:cNvPr>
            <p:cNvSpPr txBox="1"/>
            <p:nvPr/>
          </p:nvSpPr>
          <p:spPr>
            <a:xfrm>
              <a:off x="7637740" y="8262581"/>
              <a:ext cx="1890731" cy="455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zh-CN" altLang="en-US" sz="2428" b="1" spc="27" dirty="0">
                  <a:solidFill>
                    <a:srgbClr val="003778"/>
                  </a:solidFill>
                  <a:ea typeface="Arial Bold"/>
                </a:rPr>
                <a:t>文件管理</a:t>
              </a:r>
              <a:endParaRPr lang="en-US" sz="2428" b="1" spc="27" dirty="0">
                <a:solidFill>
                  <a:srgbClr val="003778"/>
                </a:solidFill>
                <a:ea typeface="Arial Bold"/>
              </a:endParaRPr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8B470522-A426-818B-B38E-9B6F67CC4A2F}"/>
                </a:ext>
              </a:extLst>
            </p:cNvPr>
            <p:cNvSpPr txBox="1"/>
            <p:nvPr/>
          </p:nvSpPr>
          <p:spPr>
            <a:xfrm>
              <a:off x="7467600" y="8701605"/>
              <a:ext cx="9067800" cy="3453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02749" lvl="1" algn="l">
                <a:lnSpc>
                  <a:spcPts val="3005"/>
                </a:lnSpc>
              </a:pPr>
              <a:r>
                <a:rPr lang="en-US" altLang="zh-CN" sz="1878" spc="20" dirty="0" err="1">
                  <a:solidFill>
                    <a:srgbClr val="000000"/>
                  </a:solidFill>
                  <a:latin typeface="Arial"/>
                  <a:ea typeface="Arial"/>
                </a:rPr>
                <a:t>Ource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使用 </a:t>
              </a:r>
              <a:r>
                <a:rPr lang="en-US" altLang="zh-CN" sz="1878" spc="20" dirty="0">
                  <a:solidFill>
                    <a:srgbClr val="000000"/>
                  </a:solidFill>
                  <a:latin typeface="Arial"/>
                  <a:ea typeface="Arial"/>
                </a:rPr>
                <a:t>FAT12 </a:t>
              </a:r>
              <a:r>
                <a:rPr lang="zh-CN" altLang="en-US" sz="1878" spc="20" dirty="0">
                  <a:solidFill>
                    <a:srgbClr val="000000"/>
                  </a:solidFill>
                  <a:latin typeface="Arial"/>
                  <a:ea typeface="Arial"/>
                </a:rPr>
                <a:t>文件系统进行文件管理，目前仅支持文件系统中的文件读取操作。</a:t>
              </a:r>
            </a:p>
          </p:txBody>
        </p:sp>
      </p:grpSp>
      <p:sp>
        <p:nvSpPr>
          <p:cNvPr id="54" name="AutoShape 35">
            <a:extLst>
              <a:ext uri="{FF2B5EF4-FFF2-40B4-BE49-F238E27FC236}">
                <a16:creationId xmlns:a16="http://schemas.microsoft.com/office/drawing/2014/main" id="{1BEE153A-B8E5-4129-D492-83764F84BEB8}"/>
              </a:ext>
            </a:extLst>
          </p:cNvPr>
          <p:cNvSpPr/>
          <p:nvPr/>
        </p:nvSpPr>
        <p:spPr>
          <a:xfrm flipH="1">
            <a:off x="8333716" y="1561504"/>
            <a:ext cx="27368" cy="7387568"/>
          </a:xfrm>
          <a:prstGeom prst="line">
            <a:avLst/>
          </a:prstGeom>
          <a:ln w="38100" cap="flat">
            <a:solidFill>
              <a:srgbClr val="00377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40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720" y="9409463"/>
            <a:ext cx="18609220" cy="877537"/>
          </a:xfrm>
          <a:custGeom>
            <a:avLst/>
            <a:gdLst/>
            <a:ahLst/>
            <a:cxnLst/>
            <a:rect l="l" t="t" r="r" b="b"/>
            <a:pathLst>
              <a:path w="18609220" h="877537">
                <a:moveTo>
                  <a:pt x="0" y="0"/>
                </a:moveTo>
                <a:lnTo>
                  <a:pt x="18609220" y="0"/>
                </a:lnTo>
                <a:lnTo>
                  <a:pt x="18609220" y="877537"/>
                </a:lnTo>
                <a:lnTo>
                  <a:pt x="0" y="8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420" y="-95580"/>
            <a:ext cx="18507420" cy="10382580"/>
            <a:chOff x="0" y="0"/>
            <a:chExt cx="24676560" cy="138434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608" cy="13843508"/>
            </a:xfrm>
            <a:custGeom>
              <a:avLst/>
              <a:gdLst/>
              <a:ahLst/>
              <a:cxnLst/>
              <a:rect l="l" t="t" r="r" b="b"/>
              <a:pathLst>
                <a:path w="24676608" h="13843508">
                  <a:moveTo>
                    <a:pt x="127127" y="0"/>
                  </a:moveTo>
                  <a:lnTo>
                    <a:pt x="24549481" y="0"/>
                  </a:lnTo>
                  <a:cubicBezTo>
                    <a:pt x="24619713" y="0"/>
                    <a:pt x="24676608" y="56896"/>
                    <a:pt x="24676608" y="127127"/>
                  </a:cubicBezTo>
                  <a:lnTo>
                    <a:pt x="24676608" y="13716381"/>
                  </a:lnTo>
                  <a:cubicBezTo>
                    <a:pt x="24676608" y="13786613"/>
                    <a:pt x="24619713" y="13843508"/>
                    <a:pt x="24549481" y="13843508"/>
                  </a:cubicBezTo>
                  <a:lnTo>
                    <a:pt x="127127" y="13843508"/>
                  </a:lnTo>
                  <a:cubicBezTo>
                    <a:pt x="56896" y="13843508"/>
                    <a:pt x="0" y="13786613"/>
                    <a:pt x="0" y="13716381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6381"/>
                  </a:lnTo>
                  <a:lnTo>
                    <a:pt x="127127" y="13716381"/>
                  </a:lnTo>
                  <a:lnTo>
                    <a:pt x="127127" y="13589254"/>
                  </a:lnTo>
                  <a:lnTo>
                    <a:pt x="24549481" y="13589254"/>
                  </a:lnTo>
                  <a:lnTo>
                    <a:pt x="24549481" y="13716381"/>
                  </a:lnTo>
                  <a:lnTo>
                    <a:pt x="24422354" y="13716381"/>
                  </a:lnTo>
                  <a:lnTo>
                    <a:pt x="24422354" y="127127"/>
                  </a:lnTo>
                  <a:lnTo>
                    <a:pt x="24549481" y="127127"/>
                  </a:lnTo>
                  <a:lnTo>
                    <a:pt x="245494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310" y="-95310"/>
            <a:ext cx="18478800" cy="10384740"/>
            <a:chOff x="0" y="0"/>
            <a:chExt cx="24638400" cy="1384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8508" cy="13846429"/>
            </a:xfrm>
            <a:custGeom>
              <a:avLst/>
              <a:gdLst/>
              <a:ahLst/>
              <a:cxnLst/>
              <a:rect l="l" t="t" r="r" b="b"/>
              <a:pathLst>
                <a:path w="24638508" h="13846429">
                  <a:moveTo>
                    <a:pt x="127127" y="0"/>
                  </a:moveTo>
                  <a:lnTo>
                    <a:pt x="24511381" y="0"/>
                  </a:lnTo>
                  <a:cubicBezTo>
                    <a:pt x="24581613" y="0"/>
                    <a:pt x="24638508" y="56896"/>
                    <a:pt x="24638508" y="127127"/>
                  </a:cubicBezTo>
                  <a:lnTo>
                    <a:pt x="24638508" y="13719302"/>
                  </a:lnTo>
                  <a:cubicBezTo>
                    <a:pt x="24638508" y="13789533"/>
                    <a:pt x="24581613" y="13846429"/>
                    <a:pt x="24511381" y="13846429"/>
                  </a:cubicBezTo>
                  <a:lnTo>
                    <a:pt x="127127" y="13846429"/>
                  </a:lnTo>
                  <a:cubicBezTo>
                    <a:pt x="56896" y="13846429"/>
                    <a:pt x="0" y="13789533"/>
                    <a:pt x="0" y="13719302"/>
                  </a:cubicBezTo>
                  <a:lnTo>
                    <a:pt x="0" y="127127"/>
                  </a:lnTo>
                  <a:cubicBezTo>
                    <a:pt x="0" y="56896"/>
                    <a:pt x="56896" y="0"/>
                    <a:pt x="127127" y="0"/>
                  </a:cubicBezTo>
                  <a:moveTo>
                    <a:pt x="127127" y="254127"/>
                  </a:moveTo>
                  <a:lnTo>
                    <a:pt x="127127" y="127127"/>
                  </a:lnTo>
                  <a:lnTo>
                    <a:pt x="254127" y="127127"/>
                  </a:lnTo>
                  <a:lnTo>
                    <a:pt x="254127" y="13719302"/>
                  </a:lnTo>
                  <a:lnTo>
                    <a:pt x="127127" y="13719302"/>
                  </a:lnTo>
                  <a:lnTo>
                    <a:pt x="127127" y="13592175"/>
                  </a:lnTo>
                  <a:lnTo>
                    <a:pt x="24511381" y="13592175"/>
                  </a:lnTo>
                  <a:lnTo>
                    <a:pt x="24511381" y="13719302"/>
                  </a:lnTo>
                  <a:lnTo>
                    <a:pt x="24384254" y="13719302"/>
                  </a:lnTo>
                  <a:lnTo>
                    <a:pt x="24384254" y="127127"/>
                  </a:lnTo>
                  <a:lnTo>
                    <a:pt x="24511381" y="127127"/>
                  </a:lnTo>
                  <a:lnTo>
                    <a:pt x="24511381" y="254127"/>
                  </a:lnTo>
                  <a:lnTo>
                    <a:pt x="127127" y="2541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710340" y="3540780"/>
            <a:ext cx="2111940" cy="2114640"/>
            <a:chOff x="0" y="0"/>
            <a:chExt cx="2815920" cy="281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15971" cy="2819527"/>
            </a:xfrm>
            <a:custGeom>
              <a:avLst/>
              <a:gdLst/>
              <a:ahLst/>
              <a:cxnLst/>
              <a:rect l="l" t="t" r="r" b="b"/>
              <a:pathLst>
                <a:path w="2815971" h="2819527">
                  <a:moveTo>
                    <a:pt x="9398" y="0"/>
                  </a:moveTo>
                  <a:lnTo>
                    <a:pt x="2806573" y="0"/>
                  </a:lnTo>
                  <a:cubicBezTo>
                    <a:pt x="2811780" y="0"/>
                    <a:pt x="2815971" y="4191"/>
                    <a:pt x="2815971" y="9398"/>
                  </a:cubicBezTo>
                  <a:lnTo>
                    <a:pt x="2815971" y="2810129"/>
                  </a:lnTo>
                  <a:cubicBezTo>
                    <a:pt x="2815971" y="2815336"/>
                    <a:pt x="2811780" y="2819527"/>
                    <a:pt x="2806573" y="2819527"/>
                  </a:cubicBezTo>
                  <a:lnTo>
                    <a:pt x="9398" y="2819527"/>
                  </a:lnTo>
                  <a:cubicBezTo>
                    <a:pt x="4191" y="2819527"/>
                    <a:pt x="0" y="2815336"/>
                    <a:pt x="0" y="2810129"/>
                  </a:cubicBezTo>
                  <a:lnTo>
                    <a:pt x="0" y="9398"/>
                  </a:lnTo>
                  <a:cubicBezTo>
                    <a:pt x="0" y="4191"/>
                    <a:pt x="4191" y="0"/>
                    <a:pt x="9398" y="0"/>
                  </a:cubicBezTo>
                  <a:moveTo>
                    <a:pt x="9398" y="18669"/>
                  </a:moveTo>
                  <a:lnTo>
                    <a:pt x="9398" y="9398"/>
                  </a:lnTo>
                  <a:lnTo>
                    <a:pt x="18796" y="9398"/>
                  </a:lnTo>
                  <a:lnTo>
                    <a:pt x="18796" y="2810129"/>
                  </a:lnTo>
                  <a:lnTo>
                    <a:pt x="9398" y="2810129"/>
                  </a:lnTo>
                  <a:lnTo>
                    <a:pt x="9398" y="2800731"/>
                  </a:lnTo>
                  <a:lnTo>
                    <a:pt x="2806573" y="2800731"/>
                  </a:lnTo>
                  <a:lnTo>
                    <a:pt x="2806573" y="2810129"/>
                  </a:lnTo>
                  <a:lnTo>
                    <a:pt x="2797175" y="2810129"/>
                  </a:lnTo>
                  <a:lnTo>
                    <a:pt x="2797175" y="9398"/>
                  </a:lnTo>
                  <a:lnTo>
                    <a:pt x="2806573" y="9398"/>
                  </a:lnTo>
                  <a:lnTo>
                    <a:pt x="2806573" y="18796"/>
                  </a:lnTo>
                  <a:lnTo>
                    <a:pt x="9398" y="187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244260" y="795420"/>
            <a:ext cx="8064900" cy="8091360"/>
          </a:xfrm>
          <a:custGeom>
            <a:avLst/>
            <a:gdLst/>
            <a:ahLst/>
            <a:cxnLst/>
            <a:rect l="l" t="t" r="r" b="b"/>
            <a:pathLst>
              <a:path w="8064900" h="8091360">
                <a:moveTo>
                  <a:pt x="0" y="0"/>
                </a:moveTo>
                <a:lnTo>
                  <a:pt x="8064900" y="0"/>
                </a:lnTo>
                <a:lnTo>
                  <a:pt x="806490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64840" y="2645460"/>
            <a:ext cx="3533760" cy="3638520"/>
            <a:chOff x="0" y="0"/>
            <a:chExt cx="4711680" cy="4851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1700" cy="4851400"/>
            </a:xfrm>
            <a:custGeom>
              <a:avLst/>
              <a:gdLst/>
              <a:ahLst/>
              <a:cxnLst/>
              <a:rect l="l" t="t" r="r" b="b"/>
              <a:pathLst>
                <a:path w="4711700" h="4851400">
                  <a:moveTo>
                    <a:pt x="0" y="0"/>
                  </a:moveTo>
                  <a:lnTo>
                    <a:pt x="4711700" y="0"/>
                  </a:lnTo>
                  <a:lnTo>
                    <a:pt x="4711700" y="4851400"/>
                  </a:lnTo>
                  <a:lnTo>
                    <a:pt x="0" y="4851400"/>
                  </a:lnTo>
                  <a:close/>
                </a:path>
              </a:pathLst>
            </a:custGeom>
            <a:solidFill>
              <a:srgbClr val="00377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63180" y="9770760"/>
            <a:ext cx="1378620" cy="144720"/>
          </a:xfrm>
          <a:custGeom>
            <a:avLst/>
            <a:gdLst/>
            <a:ahLst/>
            <a:cxnLst/>
            <a:rect l="l" t="t" r="r" b="b"/>
            <a:pathLst>
              <a:path w="1378620" h="144720">
                <a:moveTo>
                  <a:pt x="0" y="0"/>
                </a:moveTo>
                <a:lnTo>
                  <a:pt x="1378620" y="0"/>
                </a:lnTo>
                <a:lnTo>
                  <a:pt x="1378620" y="144720"/>
                </a:lnTo>
                <a:lnTo>
                  <a:pt x="0" y="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980" b="-3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97015" y="3636051"/>
            <a:ext cx="2217916" cy="2154011"/>
            <a:chOff x="0" y="0"/>
            <a:chExt cx="2723760" cy="2645280"/>
          </a:xfrm>
        </p:grpSpPr>
        <p:sp>
          <p:nvSpPr>
            <p:cNvPr id="14" name="Freeform 14"/>
            <p:cNvSpPr/>
            <p:nvPr/>
          </p:nvSpPr>
          <p:spPr>
            <a:xfrm>
              <a:off x="12573" y="12573"/>
              <a:ext cx="2698623" cy="2620137"/>
            </a:xfrm>
            <a:custGeom>
              <a:avLst/>
              <a:gdLst/>
              <a:ahLst/>
              <a:cxnLst/>
              <a:rect l="l" t="t" r="r" b="b"/>
              <a:pathLst>
                <a:path w="2698623" h="2620137">
                  <a:moveTo>
                    <a:pt x="0" y="0"/>
                  </a:moveTo>
                  <a:lnTo>
                    <a:pt x="2698623" y="0"/>
                  </a:lnTo>
                  <a:lnTo>
                    <a:pt x="2698623" y="2620137"/>
                  </a:lnTo>
                  <a:lnTo>
                    <a:pt x="0" y="2620137"/>
                  </a:lnTo>
                  <a:close/>
                </a:path>
              </a:pathLst>
            </a:custGeom>
            <a:solidFill>
              <a:srgbClr val="00377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23769" cy="2645283"/>
            </a:xfrm>
            <a:custGeom>
              <a:avLst/>
              <a:gdLst/>
              <a:ahLst/>
              <a:cxnLst/>
              <a:rect l="l" t="t" r="r" b="b"/>
              <a:pathLst>
                <a:path w="2723769" h="2645283">
                  <a:moveTo>
                    <a:pt x="12573" y="0"/>
                  </a:moveTo>
                  <a:lnTo>
                    <a:pt x="2711196" y="0"/>
                  </a:lnTo>
                  <a:cubicBezTo>
                    <a:pt x="2718181" y="0"/>
                    <a:pt x="2723769" y="5588"/>
                    <a:pt x="2723769" y="12573"/>
                  </a:cubicBezTo>
                  <a:lnTo>
                    <a:pt x="2723769" y="2632710"/>
                  </a:lnTo>
                  <a:cubicBezTo>
                    <a:pt x="2723769" y="2639695"/>
                    <a:pt x="2718181" y="2645283"/>
                    <a:pt x="2711196" y="2645283"/>
                  </a:cubicBezTo>
                  <a:lnTo>
                    <a:pt x="12573" y="2645283"/>
                  </a:lnTo>
                  <a:cubicBezTo>
                    <a:pt x="5588" y="2645283"/>
                    <a:pt x="0" y="2639695"/>
                    <a:pt x="0" y="2632710"/>
                  </a:cubicBezTo>
                  <a:lnTo>
                    <a:pt x="0" y="12573"/>
                  </a:lnTo>
                  <a:cubicBezTo>
                    <a:pt x="0" y="5588"/>
                    <a:pt x="5588" y="0"/>
                    <a:pt x="12573" y="0"/>
                  </a:cubicBezTo>
                  <a:moveTo>
                    <a:pt x="12573" y="25146"/>
                  </a:moveTo>
                  <a:lnTo>
                    <a:pt x="12573" y="12573"/>
                  </a:lnTo>
                  <a:lnTo>
                    <a:pt x="25146" y="12573"/>
                  </a:lnTo>
                  <a:lnTo>
                    <a:pt x="25146" y="2632710"/>
                  </a:lnTo>
                  <a:lnTo>
                    <a:pt x="12573" y="2632710"/>
                  </a:lnTo>
                  <a:lnTo>
                    <a:pt x="12573" y="2620137"/>
                  </a:lnTo>
                  <a:lnTo>
                    <a:pt x="2711196" y="2620137"/>
                  </a:lnTo>
                  <a:lnTo>
                    <a:pt x="2711196" y="2632710"/>
                  </a:lnTo>
                  <a:lnTo>
                    <a:pt x="2698623" y="2632710"/>
                  </a:lnTo>
                  <a:lnTo>
                    <a:pt x="2698623" y="12573"/>
                  </a:lnTo>
                  <a:lnTo>
                    <a:pt x="2711196" y="12573"/>
                  </a:lnTo>
                  <a:lnTo>
                    <a:pt x="2711196" y="25146"/>
                  </a:lnTo>
                  <a:lnTo>
                    <a:pt x="12573" y="25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686406" y="4027743"/>
            <a:ext cx="6385496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1"/>
              </a:lnSpc>
            </a:pPr>
            <a:r>
              <a:rPr lang="zh-CN" altLang="en-US" sz="7884" spc="-1" dirty="0">
                <a:solidFill>
                  <a:srgbClr val="F2F2F2"/>
                </a:solidFill>
                <a:ea typeface="Arial"/>
              </a:rPr>
              <a:t>模块架构</a:t>
            </a:r>
            <a:endParaRPr lang="en-US" sz="7884" spc="-1" dirty="0">
              <a:solidFill>
                <a:srgbClr val="F2F2F2"/>
              </a:solidFill>
              <a:ea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67818" y="4050265"/>
            <a:ext cx="1937476" cy="12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8978" spc="-44" dirty="0">
                <a:solidFill>
                  <a:srgbClr val="F2F2F2"/>
                </a:solidFill>
                <a:latin typeface="Evolventa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8216" y="3540780"/>
            <a:ext cx="2272441" cy="2274786"/>
          </a:xfrm>
          <a:custGeom>
            <a:avLst/>
            <a:gdLst/>
            <a:ahLst/>
            <a:cxnLst/>
            <a:rect l="l" t="t" r="r" b="b"/>
            <a:pathLst>
              <a:path w="2272441" h="2274786">
                <a:moveTo>
                  <a:pt x="0" y="0"/>
                </a:moveTo>
                <a:lnTo>
                  <a:pt x="2272441" y="0"/>
                </a:lnTo>
                <a:lnTo>
                  <a:pt x="2272441" y="2274786"/>
                </a:lnTo>
                <a:lnTo>
                  <a:pt x="0" y="227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" r="-51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465586" y="3625498"/>
            <a:ext cx="41626" cy="2175117"/>
            <a:chOff x="0" y="0"/>
            <a:chExt cx="51120" cy="2671200"/>
          </a:xfrm>
        </p:grpSpPr>
        <p:sp>
          <p:nvSpPr>
            <p:cNvPr id="20" name="Freeform 20"/>
            <p:cNvSpPr/>
            <p:nvPr/>
          </p:nvSpPr>
          <p:spPr>
            <a:xfrm>
              <a:off x="0" y="25527"/>
              <a:ext cx="51181" cy="2620137"/>
            </a:xfrm>
            <a:custGeom>
              <a:avLst/>
              <a:gdLst/>
              <a:ahLst/>
              <a:cxnLst/>
              <a:rect l="l" t="t" r="r" b="b"/>
              <a:pathLst>
                <a:path w="51181" h="2620137">
                  <a:moveTo>
                    <a:pt x="51181" y="0"/>
                  </a:moveTo>
                  <a:lnTo>
                    <a:pt x="51181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966180" y="1162080"/>
            <a:ext cx="2043360" cy="856980"/>
          </a:xfrm>
          <a:custGeom>
            <a:avLst/>
            <a:gdLst/>
            <a:ahLst/>
            <a:cxnLst/>
            <a:rect l="l" t="t" r="r" b="b"/>
            <a:pathLst>
              <a:path w="2043360" h="856980">
                <a:moveTo>
                  <a:pt x="0" y="0"/>
                </a:moveTo>
                <a:lnTo>
                  <a:pt x="2043360" y="0"/>
                </a:lnTo>
                <a:lnTo>
                  <a:pt x="2043360" y="856980"/>
                </a:lnTo>
                <a:lnTo>
                  <a:pt x="0" y="8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" b="-21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912886" y="7020"/>
            <a:ext cx="3375114" cy="1171800"/>
          </a:xfrm>
          <a:custGeom>
            <a:avLst/>
            <a:gdLst/>
            <a:ahLst/>
            <a:cxnLst/>
            <a:rect l="l" t="t" r="r" b="b"/>
            <a:pathLst>
              <a:path w="3375114" h="1171800">
                <a:moveTo>
                  <a:pt x="0" y="0"/>
                </a:moveTo>
                <a:lnTo>
                  <a:pt x="3375114" y="0"/>
                </a:lnTo>
                <a:lnTo>
                  <a:pt x="3375114" y="1171800"/>
                </a:lnTo>
                <a:lnTo>
                  <a:pt x="0" y="117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406587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58916" y="947666"/>
            <a:ext cx="8065440" cy="8091360"/>
          </a:xfrm>
          <a:custGeom>
            <a:avLst/>
            <a:gdLst/>
            <a:ahLst/>
            <a:cxnLst/>
            <a:rect l="l" t="t" r="r" b="b"/>
            <a:pathLst>
              <a:path w="8065440" h="8091360">
                <a:moveTo>
                  <a:pt x="0" y="0"/>
                </a:moveTo>
                <a:lnTo>
                  <a:pt x="8065440" y="0"/>
                </a:lnTo>
                <a:lnTo>
                  <a:pt x="8065440" y="8091360"/>
                </a:lnTo>
                <a:lnTo>
                  <a:pt x="0" y="809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25160" cy="1069200"/>
          </a:xfrm>
          <a:custGeom>
            <a:avLst/>
            <a:gdLst/>
            <a:ahLst/>
            <a:cxnLst/>
            <a:rect l="l" t="t" r="r" b="b"/>
            <a:pathLst>
              <a:path w="12125160" h="1069200">
                <a:moveTo>
                  <a:pt x="0" y="0"/>
                </a:moveTo>
                <a:lnTo>
                  <a:pt x="12125160" y="0"/>
                </a:lnTo>
                <a:lnTo>
                  <a:pt x="12125160" y="1069200"/>
                </a:lnTo>
                <a:lnTo>
                  <a:pt x="0" y="106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" b="-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1840" y="284040"/>
            <a:ext cx="2181060" cy="526500"/>
          </a:xfrm>
          <a:custGeom>
            <a:avLst/>
            <a:gdLst/>
            <a:ahLst/>
            <a:cxnLst/>
            <a:rect l="l" t="t" r="r" b="b"/>
            <a:pathLst>
              <a:path w="2181060" h="526500">
                <a:moveTo>
                  <a:pt x="0" y="0"/>
                </a:moveTo>
                <a:lnTo>
                  <a:pt x="2181060" y="0"/>
                </a:lnTo>
                <a:lnTo>
                  <a:pt x="2181060" y="526500"/>
                </a:lnTo>
                <a:lnTo>
                  <a:pt x="0" y="52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" b="-2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940" y="211680"/>
            <a:ext cx="675000" cy="671760"/>
          </a:xfrm>
          <a:custGeom>
            <a:avLst/>
            <a:gdLst/>
            <a:ahLst/>
            <a:cxnLst/>
            <a:rect l="l" t="t" r="r" b="b"/>
            <a:pathLst>
              <a:path w="675000" h="671760">
                <a:moveTo>
                  <a:pt x="0" y="0"/>
                </a:moveTo>
                <a:lnTo>
                  <a:pt x="675000" y="0"/>
                </a:lnTo>
                <a:lnTo>
                  <a:pt x="675000" y="671760"/>
                </a:lnTo>
                <a:lnTo>
                  <a:pt x="0" y="6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" b="-2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13180"/>
            <a:ext cx="18288180" cy="773820"/>
          </a:xfrm>
          <a:custGeom>
            <a:avLst/>
            <a:gdLst/>
            <a:ahLst/>
            <a:cxnLst/>
            <a:rect l="l" t="t" r="r" b="b"/>
            <a:pathLst>
              <a:path w="18288180" h="773820">
                <a:moveTo>
                  <a:pt x="0" y="0"/>
                </a:moveTo>
                <a:lnTo>
                  <a:pt x="18288180" y="0"/>
                </a:lnTo>
                <a:lnTo>
                  <a:pt x="18288180" y="773820"/>
                </a:lnTo>
                <a:lnTo>
                  <a:pt x="0" y="773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0825" r="-14931" b="-3870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49580" y="9810720"/>
            <a:ext cx="1545480" cy="283500"/>
          </a:xfrm>
          <a:custGeom>
            <a:avLst/>
            <a:gdLst/>
            <a:ahLst/>
            <a:cxnLst/>
            <a:rect l="l" t="t" r="r" b="b"/>
            <a:pathLst>
              <a:path w="1545480" h="283500">
                <a:moveTo>
                  <a:pt x="0" y="0"/>
                </a:moveTo>
                <a:lnTo>
                  <a:pt x="1545480" y="0"/>
                </a:lnTo>
                <a:lnTo>
                  <a:pt x="1545480" y="283500"/>
                </a:lnTo>
                <a:lnTo>
                  <a:pt x="0" y="28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160" y="9437040"/>
            <a:ext cx="18390240" cy="154440"/>
          </a:xfrm>
          <a:custGeom>
            <a:avLst/>
            <a:gdLst/>
            <a:ahLst/>
            <a:cxnLst/>
            <a:rect l="l" t="t" r="r" b="b"/>
            <a:pathLst>
              <a:path w="18390240" h="154440">
                <a:moveTo>
                  <a:pt x="0" y="0"/>
                </a:moveTo>
                <a:lnTo>
                  <a:pt x="18390240" y="0"/>
                </a:lnTo>
                <a:lnTo>
                  <a:pt x="18390240" y="154440"/>
                </a:lnTo>
                <a:lnTo>
                  <a:pt x="0" y="15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0" b="-33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3980" y="978480"/>
            <a:ext cx="18390780" cy="154980"/>
          </a:xfrm>
          <a:custGeom>
            <a:avLst/>
            <a:gdLst/>
            <a:ahLst/>
            <a:cxnLst/>
            <a:rect l="l" t="t" r="r" b="b"/>
            <a:pathLst>
              <a:path w="18390780" h="154980">
                <a:moveTo>
                  <a:pt x="0" y="0"/>
                </a:moveTo>
                <a:lnTo>
                  <a:pt x="18390780" y="0"/>
                </a:lnTo>
                <a:lnTo>
                  <a:pt x="18390780" y="154980"/>
                </a:lnTo>
                <a:lnTo>
                  <a:pt x="0" y="154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62000" y="157341"/>
            <a:ext cx="327076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spc="-1" dirty="0">
                <a:solidFill>
                  <a:srgbClr val="F6D9A7"/>
                </a:solidFill>
                <a:ea typeface="Arial Bold"/>
              </a:rPr>
              <a:t>模块架构</a:t>
            </a:r>
            <a:endParaRPr lang="en-US" sz="4200" spc="-1" dirty="0">
              <a:solidFill>
                <a:srgbClr val="F6D9A7"/>
              </a:solidFill>
              <a:ea typeface="Arial Bold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0C96EF5-21E8-1992-4F56-152420470DF9}"/>
              </a:ext>
            </a:extLst>
          </p:cNvPr>
          <p:cNvSpPr txBox="1"/>
          <p:nvPr/>
        </p:nvSpPr>
        <p:spPr>
          <a:xfrm>
            <a:off x="167774" y="1226541"/>
            <a:ext cx="9509626" cy="121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984" lvl="1" algn="l"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内核由 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14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个功能模块组成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其分别负责各个独立功能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,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共同组成 </a:t>
            </a:r>
            <a:r>
              <a:rPr lang="en-US" altLang="zh-CN" sz="2800" b="1" dirty="0" err="1">
                <a:solidFill>
                  <a:srgbClr val="09234F"/>
                </a:solidFill>
                <a:latin typeface="Arimo"/>
                <a:ea typeface="Arimo"/>
              </a:rPr>
              <a:t>Ource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sz="2800" b="1" dirty="0">
                <a:solidFill>
                  <a:srgbClr val="09234F"/>
                </a:solidFill>
                <a:latin typeface="Arimo"/>
                <a:ea typeface="Arimo"/>
              </a:rPr>
              <a:t>的核心内核程序</a:t>
            </a:r>
            <a:r>
              <a:rPr lang="en-US" altLang="zh-CN" sz="2800" b="1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endParaRPr lang="en-US" sz="2800" b="1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DA4B3CC-4F5B-5A97-1929-07F6E4607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647092"/>
            <a:ext cx="11424388" cy="6188210"/>
          </a:xfrm>
          <a:prstGeom prst="rect">
            <a:avLst/>
          </a:prstGeom>
        </p:spPr>
      </p:pic>
      <p:sp>
        <p:nvSpPr>
          <p:cNvPr id="25" name="TextBox 32">
            <a:extLst>
              <a:ext uri="{FF2B5EF4-FFF2-40B4-BE49-F238E27FC236}">
                <a16:creationId xmlns:a16="http://schemas.microsoft.com/office/drawing/2014/main" id="{6064858C-9324-FC27-F119-98FFC71E4C17}"/>
              </a:ext>
            </a:extLst>
          </p:cNvPr>
          <p:cNvSpPr txBox="1"/>
          <p:nvPr/>
        </p:nvSpPr>
        <p:spPr>
          <a:xfrm>
            <a:off x="11092788" y="2914898"/>
            <a:ext cx="7362480" cy="5920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ipl10.nas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操作系统引导扇区程序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,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初始化硬件并加载操作系统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asmhead.nas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-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内核启动代码，负责检测硬件，初始化运行环境等。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naskfunc.nas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定义了内核程序需要的汇编语言函数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bootpack.c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C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语言编写的内核主程序。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console.c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命令行终端的相关功能实现，向用户提供命令接口。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dsctbl.c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用于管理各种描述表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,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如 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GDT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、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IDT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fifo.c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先入先出型缓冲区。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file.c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对 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FAT12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文件系统进行操作与管理。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int.c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初始化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PIC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，实现中断服务程序。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keyboard.c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驱动键盘，与键盘设备控制器进行通信。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memory.c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内存管理部分代码。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mtask.c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进程管理，使用多级优先队列，采用时间片轮转方式。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timer.c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时钟管理、初始化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PIT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，分配计时器等。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graphic.c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驱动屏幕，进行图形绘制的相关代码实现。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09234F"/>
                </a:solidFill>
                <a:latin typeface="Arimo"/>
                <a:ea typeface="Arimo"/>
              </a:rPr>
              <a:t>window.c</a:t>
            </a:r>
            <a:r>
              <a:rPr lang="en-US" altLang="zh-CN" dirty="0">
                <a:solidFill>
                  <a:srgbClr val="09234F"/>
                </a:solidFill>
                <a:latin typeface="Arimo"/>
                <a:ea typeface="Arimo"/>
              </a:rPr>
              <a:t> – </a:t>
            </a:r>
            <a:r>
              <a:rPr lang="zh-CN" altLang="en-US" dirty="0">
                <a:solidFill>
                  <a:srgbClr val="09234F"/>
                </a:solidFill>
                <a:latin typeface="Arimo"/>
                <a:ea typeface="Arimo"/>
              </a:rPr>
              <a:t>在屏幕上绘制应用窗口的相关代码。</a:t>
            </a:r>
          </a:p>
          <a:p>
            <a:pPr marL="466493" lvl="1" indent="-233247" algn="l">
              <a:lnSpc>
                <a:spcPts val="2916"/>
              </a:lnSpc>
              <a:buFont typeface="Arial"/>
              <a:buChar char="•"/>
            </a:pPr>
            <a:endParaRPr lang="en-US" sz="2160" dirty="0">
              <a:solidFill>
                <a:srgbClr val="09234F"/>
              </a:solidFill>
              <a:latin typeface="Arimo"/>
              <a:ea typeface="Arimo"/>
            </a:endParaRPr>
          </a:p>
        </p:txBody>
      </p:sp>
      <p:grpSp>
        <p:nvGrpSpPr>
          <p:cNvPr id="26" name="Group 37">
            <a:extLst>
              <a:ext uri="{FF2B5EF4-FFF2-40B4-BE49-F238E27FC236}">
                <a16:creationId xmlns:a16="http://schemas.microsoft.com/office/drawing/2014/main" id="{97299412-0FDF-DA23-0832-E0AC111EDE0B}"/>
              </a:ext>
            </a:extLst>
          </p:cNvPr>
          <p:cNvGrpSpPr/>
          <p:nvPr/>
        </p:nvGrpSpPr>
        <p:grpSpPr>
          <a:xfrm>
            <a:off x="9555912" y="2519062"/>
            <a:ext cx="8668308" cy="51827"/>
            <a:chOff x="0" y="0"/>
            <a:chExt cx="8550000" cy="51120"/>
          </a:xfrm>
        </p:grpSpPr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DFCBA762-6B71-2527-882B-36963B9EB6A6}"/>
                </a:ext>
              </a:extLst>
            </p:cNvPr>
            <p:cNvSpPr/>
            <p:nvPr/>
          </p:nvSpPr>
          <p:spPr>
            <a:xfrm>
              <a:off x="25527" y="0"/>
              <a:ext cx="8498840" cy="51181"/>
            </a:xfrm>
            <a:custGeom>
              <a:avLst/>
              <a:gdLst/>
              <a:ahLst/>
              <a:cxnLst/>
              <a:rect l="l" t="t" r="r" b="b"/>
              <a:pathLst>
                <a:path w="8498840" h="51181">
                  <a:moveTo>
                    <a:pt x="0" y="0"/>
                  </a:moveTo>
                  <a:lnTo>
                    <a:pt x="8498840" y="0"/>
                  </a:lnTo>
                  <a:lnTo>
                    <a:pt x="8498840" y="51181"/>
                  </a:lnTo>
                  <a:lnTo>
                    <a:pt x="0" y="51181"/>
                  </a:lnTo>
                  <a:close/>
                </a:path>
              </a:pathLst>
            </a:custGeom>
            <a:solidFill>
              <a:srgbClr val="09234F"/>
            </a:solidFill>
          </p:spPr>
        </p:sp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DD6A43A4-8B8A-8FAD-EB5B-0D095CAD8761}"/>
              </a:ext>
            </a:extLst>
          </p:cNvPr>
          <p:cNvGrpSpPr/>
          <p:nvPr/>
        </p:nvGrpSpPr>
        <p:grpSpPr>
          <a:xfrm>
            <a:off x="10034894" y="1788589"/>
            <a:ext cx="1752600" cy="621273"/>
            <a:chOff x="0" y="-38100"/>
            <a:chExt cx="2936880" cy="98418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47A1724-E746-FB05-65E4-06F7A3EC3FE2}"/>
                </a:ext>
              </a:extLst>
            </p:cNvPr>
            <p:cNvSpPr/>
            <p:nvPr/>
          </p:nvSpPr>
          <p:spPr>
            <a:xfrm>
              <a:off x="0" y="0"/>
              <a:ext cx="2936875" cy="946023"/>
            </a:xfrm>
            <a:custGeom>
              <a:avLst/>
              <a:gdLst/>
              <a:ahLst/>
              <a:cxnLst/>
              <a:rect l="l" t="t" r="r" b="b"/>
              <a:pathLst>
                <a:path w="2936875" h="946023">
                  <a:moveTo>
                    <a:pt x="0" y="473075"/>
                  </a:moveTo>
                  <a:cubicBezTo>
                    <a:pt x="0" y="211836"/>
                    <a:pt x="211836" y="0"/>
                    <a:pt x="473075" y="0"/>
                  </a:cubicBezTo>
                  <a:lnTo>
                    <a:pt x="2463800" y="0"/>
                  </a:lnTo>
                  <a:cubicBezTo>
                    <a:pt x="2725039" y="0"/>
                    <a:pt x="2936875" y="211836"/>
                    <a:pt x="2936875" y="473075"/>
                  </a:cubicBezTo>
                  <a:cubicBezTo>
                    <a:pt x="2936875" y="734314"/>
                    <a:pt x="2725039" y="946023"/>
                    <a:pt x="2463800" y="946023"/>
                  </a:cubicBezTo>
                  <a:lnTo>
                    <a:pt x="473075" y="946023"/>
                  </a:lnTo>
                  <a:cubicBezTo>
                    <a:pt x="211836" y="946023"/>
                    <a:pt x="0" y="734314"/>
                    <a:pt x="0" y="473075"/>
                  </a:cubicBezTo>
                  <a:close/>
                </a:path>
              </a:pathLst>
            </a:custGeom>
            <a:solidFill>
              <a:srgbClr val="09234F"/>
            </a:solidFill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C223C1A7-B067-4860-2220-F1A01E06FF5D}"/>
                </a:ext>
              </a:extLst>
            </p:cNvPr>
            <p:cNvSpPr txBox="1"/>
            <p:nvPr/>
          </p:nvSpPr>
          <p:spPr>
            <a:xfrm>
              <a:off x="0" y="-38100"/>
              <a:ext cx="2936880" cy="984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r>
                <a:rPr lang="zh-CN" altLang="en-US" sz="1950" spc="-1" dirty="0">
                  <a:solidFill>
                    <a:srgbClr val="FFFFFF"/>
                  </a:solidFill>
                  <a:ea typeface="Arial"/>
                </a:rPr>
                <a:t>功能模块</a:t>
              </a:r>
              <a:endParaRPr lang="en-US" sz="1950" spc="-1" dirty="0">
                <a:solidFill>
                  <a:srgbClr val="FFFFFF"/>
                </a:solidFill>
                <a:ea typeface="Arial"/>
              </a:endParaRPr>
            </a:p>
          </p:txBody>
        </p:sp>
      </p:grpSp>
      <p:sp>
        <p:nvSpPr>
          <p:cNvPr id="34" name="TextBox 31">
            <a:extLst>
              <a:ext uri="{FF2B5EF4-FFF2-40B4-BE49-F238E27FC236}">
                <a16:creationId xmlns:a16="http://schemas.microsoft.com/office/drawing/2014/main" id="{49809AD1-0E21-439C-762C-D3A0AE02772F}"/>
              </a:ext>
            </a:extLst>
          </p:cNvPr>
          <p:cNvSpPr txBox="1"/>
          <p:nvPr/>
        </p:nvSpPr>
        <p:spPr>
          <a:xfrm>
            <a:off x="11787494" y="1719203"/>
            <a:ext cx="11029164" cy="73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3443" lvl="1" algn="l">
              <a:lnSpc>
                <a:spcPts val="3044"/>
              </a:lnSpc>
            </a:pP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每个功能模块为</a:t>
            </a:r>
            <a:r>
              <a:rPr lang="en-US" altLang="zh-CN" sz="2000" dirty="0">
                <a:solidFill>
                  <a:srgbClr val="09234F"/>
                </a:solidFill>
                <a:latin typeface="Arimo"/>
                <a:ea typeface="Arimo"/>
              </a:rPr>
              <a:t>C</a:t>
            </a: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语言源代码文件</a:t>
            </a:r>
            <a:endParaRPr lang="en-US" altLang="zh-CN" sz="2000" dirty="0">
              <a:solidFill>
                <a:srgbClr val="09234F"/>
              </a:solidFill>
              <a:latin typeface="Arimo"/>
              <a:ea typeface="Arimo"/>
            </a:endParaRPr>
          </a:p>
          <a:p>
            <a:pPr marL="243443" lvl="1" algn="l">
              <a:lnSpc>
                <a:spcPts val="3044"/>
              </a:lnSpc>
            </a:pP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或</a:t>
            </a:r>
            <a:r>
              <a:rPr lang="en-US" altLang="zh-CN" sz="2000" dirty="0">
                <a:solidFill>
                  <a:srgbClr val="09234F"/>
                </a:solidFill>
                <a:latin typeface="Arimo"/>
                <a:ea typeface="Arimo"/>
              </a:rPr>
              <a:t>.</a:t>
            </a:r>
            <a:r>
              <a:rPr lang="en-US" altLang="zh-CN" sz="2000" dirty="0" err="1">
                <a:solidFill>
                  <a:srgbClr val="09234F"/>
                </a:solidFill>
                <a:latin typeface="Arimo"/>
                <a:ea typeface="Arimo"/>
              </a:rPr>
              <a:t>nas</a:t>
            </a:r>
            <a:r>
              <a:rPr lang="zh-CN" altLang="en-US" sz="2000" dirty="0">
                <a:solidFill>
                  <a:srgbClr val="09234F"/>
                </a:solidFill>
                <a:latin typeface="Arimo"/>
                <a:ea typeface="Arimo"/>
              </a:rPr>
              <a:t>汇编语言文件</a:t>
            </a:r>
            <a:endParaRPr lang="en-US" altLang="zh-CN" sz="2000" dirty="0">
              <a:solidFill>
                <a:srgbClr val="09234F"/>
              </a:solidFill>
              <a:latin typeface="Arimo"/>
              <a:ea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7905092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1093</Words>
  <Application>Microsoft Office PowerPoint</Application>
  <PresentationFormat>自定义</PresentationFormat>
  <Paragraphs>128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Arial</vt:lpstr>
      <vt:lpstr>Calibri</vt:lpstr>
      <vt:lpstr>Arial Bold</vt:lpstr>
      <vt:lpstr>Arimo</vt:lpstr>
      <vt:lpstr>Evolventa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追风逐浪、砥砺创新</dc:title>
  <dc:creator>Tochus Nickname</dc:creator>
  <cp:lastModifiedBy>Tochus Nickname</cp:lastModifiedBy>
  <cp:revision>28</cp:revision>
  <dcterms:created xsi:type="dcterms:W3CDTF">2006-08-16T00:00:00Z</dcterms:created>
  <dcterms:modified xsi:type="dcterms:W3CDTF">2024-06-04T10:27:04Z</dcterms:modified>
  <dc:identifier>DAGEz565EK0</dc:identifier>
</cp:coreProperties>
</file>